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110"/>
  </p:notesMasterIdLst>
  <p:handoutMasterIdLst>
    <p:handoutMasterId r:id="rId111"/>
  </p:handoutMasterIdLst>
  <p:sldIdLst>
    <p:sldId id="442" r:id="rId3"/>
    <p:sldId id="441" r:id="rId4"/>
    <p:sldId id="261" r:id="rId5"/>
    <p:sldId id="293" r:id="rId6"/>
    <p:sldId id="396" r:id="rId7"/>
    <p:sldId id="443" r:id="rId8"/>
    <p:sldId id="444" r:id="rId9"/>
    <p:sldId id="395" r:id="rId10"/>
    <p:sldId id="445" r:id="rId11"/>
    <p:sldId id="397" r:id="rId12"/>
    <p:sldId id="358" r:id="rId13"/>
    <p:sldId id="404" r:id="rId14"/>
    <p:sldId id="405" r:id="rId15"/>
    <p:sldId id="446" r:id="rId16"/>
    <p:sldId id="448" r:id="rId17"/>
    <p:sldId id="449" r:id="rId18"/>
    <p:sldId id="450" r:id="rId19"/>
    <p:sldId id="568" r:id="rId20"/>
    <p:sldId id="453" r:id="rId21"/>
    <p:sldId id="569" r:id="rId22"/>
    <p:sldId id="524" r:id="rId23"/>
    <p:sldId id="531" r:id="rId24"/>
    <p:sldId id="540" r:id="rId25"/>
    <p:sldId id="455" r:id="rId26"/>
    <p:sldId id="456" r:id="rId27"/>
    <p:sldId id="457" r:id="rId28"/>
    <p:sldId id="459" r:id="rId29"/>
    <p:sldId id="460" r:id="rId30"/>
    <p:sldId id="461" r:id="rId31"/>
    <p:sldId id="462" r:id="rId32"/>
    <p:sldId id="541" r:id="rId33"/>
    <p:sldId id="436" r:id="rId34"/>
    <p:sldId id="464" r:id="rId35"/>
    <p:sldId id="465" r:id="rId36"/>
    <p:sldId id="466" r:id="rId37"/>
    <p:sldId id="467" r:id="rId38"/>
    <p:sldId id="555" r:id="rId39"/>
    <p:sldId id="469" r:id="rId40"/>
    <p:sldId id="542" r:id="rId41"/>
    <p:sldId id="543" r:id="rId42"/>
    <p:sldId id="470" r:id="rId43"/>
    <p:sldId id="471" r:id="rId44"/>
    <p:sldId id="557" r:id="rId45"/>
    <p:sldId id="473" r:id="rId46"/>
    <p:sldId id="475" r:id="rId47"/>
    <p:sldId id="476" r:id="rId48"/>
    <p:sldId id="477" r:id="rId49"/>
    <p:sldId id="544" r:id="rId50"/>
    <p:sldId id="479" r:id="rId51"/>
    <p:sldId id="480" r:id="rId52"/>
    <p:sldId id="481" r:id="rId53"/>
    <p:sldId id="482" r:id="rId54"/>
    <p:sldId id="483" r:id="rId55"/>
    <p:sldId id="545" r:id="rId56"/>
    <p:sldId id="546" r:id="rId57"/>
    <p:sldId id="485" r:id="rId58"/>
    <p:sldId id="486" r:id="rId59"/>
    <p:sldId id="487" r:id="rId60"/>
    <p:sldId id="488" r:id="rId61"/>
    <p:sldId id="489" r:id="rId62"/>
    <p:sldId id="490" r:id="rId63"/>
    <p:sldId id="491" r:id="rId64"/>
    <p:sldId id="492" r:id="rId65"/>
    <p:sldId id="547" r:id="rId66"/>
    <p:sldId id="548" r:id="rId67"/>
    <p:sldId id="549" r:id="rId68"/>
    <p:sldId id="493" r:id="rId69"/>
    <p:sldId id="494" r:id="rId70"/>
    <p:sldId id="559" r:id="rId71"/>
    <p:sldId id="550" r:id="rId72"/>
    <p:sldId id="551" r:id="rId73"/>
    <p:sldId id="496" r:id="rId74"/>
    <p:sldId id="497" r:id="rId75"/>
    <p:sldId id="498" r:id="rId76"/>
    <p:sldId id="560" r:id="rId77"/>
    <p:sldId id="499" r:id="rId78"/>
    <p:sldId id="500" r:id="rId79"/>
    <p:sldId id="501" r:id="rId80"/>
    <p:sldId id="502" r:id="rId81"/>
    <p:sldId id="503" r:id="rId82"/>
    <p:sldId id="504" r:id="rId83"/>
    <p:sldId id="552" r:id="rId84"/>
    <p:sldId id="506" r:id="rId85"/>
    <p:sldId id="507" r:id="rId86"/>
    <p:sldId id="508" r:id="rId87"/>
    <p:sldId id="509" r:id="rId88"/>
    <p:sldId id="562" r:id="rId89"/>
    <p:sldId id="510" r:id="rId90"/>
    <p:sldId id="511" r:id="rId91"/>
    <p:sldId id="563" r:id="rId92"/>
    <p:sldId id="512" r:id="rId93"/>
    <p:sldId id="564" r:id="rId94"/>
    <p:sldId id="513" r:id="rId95"/>
    <p:sldId id="514" r:id="rId96"/>
    <p:sldId id="515" r:id="rId97"/>
    <p:sldId id="516" r:id="rId98"/>
    <p:sldId id="565" r:id="rId99"/>
    <p:sldId id="566" r:id="rId100"/>
    <p:sldId id="567" r:id="rId101"/>
    <p:sldId id="553" r:id="rId102"/>
    <p:sldId id="519" r:id="rId103"/>
    <p:sldId id="382" r:id="rId104"/>
    <p:sldId id="520" r:id="rId105"/>
    <p:sldId id="521" r:id="rId106"/>
    <p:sldId id="522" r:id="rId107"/>
    <p:sldId id="523" r:id="rId108"/>
    <p:sldId id="264" r:id="rId109"/>
  </p:sldIdLst>
  <p:sldSz cx="9144000" cy="6858000" type="screen4x3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442"/>
            <p14:sldId id="441"/>
            <p14:sldId id="261"/>
            <p14:sldId id="293"/>
            <p14:sldId id="396"/>
            <p14:sldId id="443"/>
            <p14:sldId id="444"/>
            <p14:sldId id="395"/>
            <p14:sldId id="445"/>
            <p14:sldId id="397"/>
            <p14:sldId id="358"/>
            <p14:sldId id="404"/>
            <p14:sldId id="405"/>
            <p14:sldId id="446"/>
            <p14:sldId id="448"/>
            <p14:sldId id="449"/>
            <p14:sldId id="450"/>
            <p14:sldId id="568"/>
            <p14:sldId id="453"/>
            <p14:sldId id="569"/>
            <p14:sldId id="524"/>
            <p14:sldId id="531"/>
            <p14:sldId id="540"/>
            <p14:sldId id="455"/>
            <p14:sldId id="456"/>
            <p14:sldId id="457"/>
            <p14:sldId id="459"/>
            <p14:sldId id="460"/>
            <p14:sldId id="461"/>
            <p14:sldId id="462"/>
            <p14:sldId id="541"/>
            <p14:sldId id="436"/>
            <p14:sldId id="464"/>
            <p14:sldId id="465"/>
            <p14:sldId id="466"/>
            <p14:sldId id="467"/>
            <p14:sldId id="555"/>
            <p14:sldId id="469"/>
            <p14:sldId id="542"/>
            <p14:sldId id="543"/>
            <p14:sldId id="470"/>
            <p14:sldId id="471"/>
            <p14:sldId id="557"/>
            <p14:sldId id="473"/>
            <p14:sldId id="475"/>
            <p14:sldId id="476"/>
            <p14:sldId id="477"/>
            <p14:sldId id="544"/>
            <p14:sldId id="479"/>
            <p14:sldId id="480"/>
            <p14:sldId id="481"/>
            <p14:sldId id="482"/>
            <p14:sldId id="483"/>
            <p14:sldId id="545"/>
            <p14:sldId id="546"/>
            <p14:sldId id="485"/>
            <p14:sldId id="486"/>
            <p14:sldId id="487"/>
            <p14:sldId id="488"/>
            <p14:sldId id="489"/>
            <p14:sldId id="490"/>
            <p14:sldId id="491"/>
            <p14:sldId id="492"/>
            <p14:sldId id="547"/>
            <p14:sldId id="548"/>
            <p14:sldId id="549"/>
            <p14:sldId id="493"/>
            <p14:sldId id="494"/>
            <p14:sldId id="559"/>
            <p14:sldId id="550"/>
            <p14:sldId id="551"/>
            <p14:sldId id="496"/>
            <p14:sldId id="497"/>
            <p14:sldId id="498"/>
            <p14:sldId id="560"/>
            <p14:sldId id="499"/>
            <p14:sldId id="500"/>
            <p14:sldId id="501"/>
            <p14:sldId id="502"/>
            <p14:sldId id="503"/>
            <p14:sldId id="504"/>
            <p14:sldId id="552"/>
            <p14:sldId id="506"/>
            <p14:sldId id="507"/>
            <p14:sldId id="508"/>
            <p14:sldId id="509"/>
            <p14:sldId id="562"/>
            <p14:sldId id="510"/>
            <p14:sldId id="511"/>
            <p14:sldId id="563"/>
            <p14:sldId id="512"/>
            <p14:sldId id="564"/>
            <p14:sldId id="513"/>
            <p14:sldId id="514"/>
            <p14:sldId id="515"/>
            <p14:sldId id="516"/>
            <p14:sldId id="565"/>
            <p14:sldId id="566"/>
            <p14:sldId id="567"/>
            <p14:sldId id="553"/>
            <p14:sldId id="519"/>
            <p14:sldId id="382"/>
            <p14:sldId id="520"/>
            <p14:sldId id="521"/>
            <p14:sldId id="522"/>
            <p14:sldId id="52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  <a:srgbClr val="BDD8EC"/>
    <a:srgbClr val="FF9900"/>
    <a:srgbClr val="DDEEF2"/>
    <a:srgbClr val="E6E9EA"/>
    <a:srgbClr val="B1B8BC"/>
    <a:srgbClr val="6287AC"/>
    <a:srgbClr val="92D050"/>
    <a:srgbClr val="92D02E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03" autoAdjust="0"/>
  </p:normalViewPr>
  <p:slideViewPr>
    <p:cSldViewPr>
      <p:cViewPr varScale="1">
        <p:scale>
          <a:sx n="108" d="100"/>
          <a:sy n="108" d="100"/>
        </p:scale>
        <p:origin x="170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viewProps" Target="viewProp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C3894-2197-4952-ABE6-FFE4D56CDD8F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2B61-9874-41B1-8C84-594D61D69A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9295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EC948-D694-465A-8669-0F5D6D24824A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6E91B-633F-4E22-98C6-72F4E44428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856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39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014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824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1829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979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723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441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7780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091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681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912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894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2460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3242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9145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436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9054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0767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5476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82911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621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1699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7362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9443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7528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8012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7516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82604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6459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5352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3215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3932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168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3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5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03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783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3022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6E91B-633F-4E22-98C6-72F4E444281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6000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9224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0045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0204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228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752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3698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1452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280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3193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84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버튼2.png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5496" y="6173295"/>
            <a:ext cx="569977" cy="640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2458800" y="-2670"/>
            <a:ext cx="6345196" cy="102058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학습 목표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" y="22"/>
            <a:ext cx="3240000" cy="8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845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F970-A8DB-4977-A61F-EB0BC14948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8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02548-E7E8-4FC7-A549-1DEF78D32C47}" type="datetimeFigureOut">
              <a:rPr lang="ko-KR" altLang="en-US" smtClean="0"/>
              <a:t>2021-02-17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0E73F-AAE3-4DE7-9ECC-6E213F3A3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013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g"/><Relationship Id="rId4" Type="http://schemas.microsoft.com/office/2007/relationships/hdphoto" Target="../media/hdphoto1.wdp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23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1600" y="3235024"/>
            <a:ext cx="328461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ko-KR" sz="2800" dirty="0">
                <a:solidFill>
                  <a:srgbClr val="FF0000"/>
                </a:solidFill>
              </a:rPr>
              <a:t>#include &lt;</a:t>
            </a:r>
            <a:r>
              <a:rPr lang="en-US" altLang="ko-KR" sz="2800" dirty="0" err="1">
                <a:solidFill>
                  <a:srgbClr val="FF0000"/>
                </a:solidFill>
              </a:rPr>
              <a:t>stdio.h</a:t>
            </a:r>
            <a:r>
              <a:rPr lang="en-US" altLang="ko-KR" sz="2800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ts val="2400"/>
              </a:lnSpc>
            </a:pPr>
            <a:r>
              <a:rPr lang="en-US" altLang="ko-KR" sz="2800" dirty="0" err="1">
                <a:solidFill>
                  <a:srgbClr val="FF0000"/>
                </a:solidFill>
              </a:rPr>
              <a:t>int</a:t>
            </a:r>
            <a:r>
              <a:rPr lang="en-US" altLang="ko-KR" sz="2800" dirty="0">
                <a:solidFill>
                  <a:srgbClr val="FF0000"/>
                </a:solidFill>
              </a:rPr>
              <a:t> main( )</a:t>
            </a:r>
          </a:p>
          <a:p>
            <a:pPr>
              <a:lnSpc>
                <a:spcPts val="2400"/>
              </a:lnSpc>
            </a:pPr>
            <a:r>
              <a:rPr lang="en-US" altLang="ko-KR" sz="28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400"/>
              </a:lnSpc>
            </a:pPr>
            <a:r>
              <a:rPr lang="en-US" altLang="ko-KR" sz="2800" dirty="0" smtClean="0">
                <a:solidFill>
                  <a:srgbClr val="FF0000"/>
                </a:solidFill>
              </a:rPr>
              <a:t>   </a:t>
            </a:r>
            <a:r>
              <a:rPr lang="en-US" altLang="ko-KR" sz="28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2800" dirty="0" smtClean="0">
                <a:solidFill>
                  <a:srgbClr val="FF0000"/>
                </a:solidFill>
              </a:rPr>
              <a:t> </a:t>
            </a:r>
            <a:r>
              <a:rPr lang="en-US" altLang="ko-KR" sz="2800" dirty="0">
                <a:solidFill>
                  <a:srgbClr val="FF0000"/>
                </a:solidFill>
              </a:rPr>
              <a:t>a;</a:t>
            </a:r>
          </a:p>
          <a:p>
            <a:pPr>
              <a:lnSpc>
                <a:spcPts val="2400"/>
              </a:lnSpc>
            </a:pPr>
            <a:r>
              <a:rPr lang="en-US" altLang="ko-KR" sz="2800" dirty="0" smtClean="0">
                <a:solidFill>
                  <a:srgbClr val="FF0000"/>
                </a:solidFill>
              </a:rPr>
              <a:t>   float </a:t>
            </a:r>
            <a:r>
              <a:rPr lang="en-US" altLang="ko-KR" sz="2800" dirty="0">
                <a:solidFill>
                  <a:srgbClr val="FF0000"/>
                </a:solidFill>
              </a:rPr>
              <a:t>b;</a:t>
            </a:r>
          </a:p>
          <a:p>
            <a:pPr>
              <a:lnSpc>
                <a:spcPts val="2400"/>
              </a:lnSpc>
            </a:pPr>
            <a:r>
              <a:rPr lang="en-US" altLang="ko-KR" sz="2800" dirty="0" smtClean="0">
                <a:solidFill>
                  <a:srgbClr val="FF0000"/>
                </a:solidFill>
              </a:rPr>
              <a:t>   a </a:t>
            </a:r>
            <a:r>
              <a:rPr lang="en-US" altLang="ko-KR" sz="2800" dirty="0">
                <a:solidFill>
                  <a:srgbClr val="FF0000"/>
                </a:solidFill>
              </a:rPr>
              <a:t>= 10;</a:t>
            </a:r>
          </a:p>
          <a:p>
            <a:pPr>
              <a:lnSpc>
                <a:spcPts val="2400"/>
              </a:lnSpc>
            </a:pPr>
            <a:r>
              <a:rPr lang="en-US" altLang="ko-KR" sz="2800" dirty="0" smtClean="0">
                <a:solidFill>
                  <a:srgbClr val="FF0000"/>
                </a:solidFill>
              </a:rPr>
              <a:t>   b </a:t>
            </a:r>
            <a:r>
              <a:rPr lang="en-US" altLang="ko-KR" sz="2800" dirty="0">
                <a:solidFill>
                  <a:srgbClr val="FF0000"/>
                </a:solidFill>
              </a:rPr>
              <a:t>= 3.14;</a:t>
            </a:r>
          </a:p>
          <a:p>
            <a:pPr>
              <a:lnSpc>
                <a:spcPts val="2400"/>
              </a:lnSpc>
            </a:pPr>
            <a:r>
              <a:rPr lang="en-US" altLang="ko-KR" sz="2800" dirty="0" smtClean="0">
                <a:solidFill>
                  <a:srgbClr val="FF0000"/>
                </a:solidFill>
              </a:rPr>
              <a:t>   return </a:t>
            </a:r>
            <a:r>
              <a:rPr lang="en-US" altLang="ko-KR" sz="2800" dirty="0">
                <a:solidFill>
                  <a:srgbClr val="FF0000"/>
                </a:solidFill>
              </a:rPr>
              <a:t>0;</a:t>
            </a:r>
          </a:p>
          <a:p>
            <a:pPr>
              <a:lnSpc>
                <a:spcPts val="2400"/>
              </a:lnSpc>
            </a:pPr>
            <a:r>
              <a:rPr lang="en-US" altLang="ko-KR" sz="2800" dirty="0">
                <a:solidFill>
                  <a:srgbClr val="FF0000"/>
                </a:solidFill>
              </a:rPr>
              <a:t>}</a:t>
            </a:r>
            <a:endParaRPr lang="ko-KR" altLang="en-US" sz="2800" dirty="0">
              <a:solidFill>
                <a:srgbClr val="FF0000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236296" y="2708920"/>
            <a:ext cx="1230512" cy="526104"/>
            <a:chOff x="6742623" y="1607576"/>
            <a:chExt cx="1456880" cy="627589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grpSp>
        <p:nvGrpSpPr>
          <p:cNvPr id="2" name="그룹 1"/>
          <p:cNvGrpSpPr/>
          <p:nvPr/>
        </p:nvGrpSpPr>
        <p:grpSpPr>
          <a:xfrm>
            <a:off x="611560" y="998166"/>
            <a:ext cx="2700000" cy="553998"/>
            <a:chOff x="611560" y="1014276"/>
            <a:chExt cx="2700000" cy="553998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611560" y="1476360"/>
            <a:ext cx="7992888" cy="144858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4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정수형 변수 </a:t>
            </a:r>
            <a:r>
              <a:rPr lang="en-US" altLang="ko-KR" sz="3000" b="1" dirty="0">
                <a:solidFill>
                  <a:schemeClr val="tx1"/>
                </a:solidFill>
              </a:rPr>
              <a:t>a</a:t>
            </a:r>
            <a:r>
              <a:rPr lang="ko-KR" altLang="en-US" sz="3000" b="1" dirty="0">
                <a:solidFill>
                  <a:schemeClr val="tx1"/>
                </a:solidFill>
              </a:rPr>
              <a:t>와 </a:t>
            </a:r>
            <a:r>
              <a:rPr lang="ko-KR" altLang="en-US" sz="3000" b="1" dirty="0" err="1">
                <a:solidFill>
                  <a:schemeClr val="tx1"/>
                </a:solidFill>
              </a:rPr>
              <a:t>실수형</a:t>
            </a:r>
            <a:r>
              <a:rPr lang="ko-KR" altLang="en-US" sz="3000" b="1" dirty="0">
                <a:solidFill>
                  <a:schemeClr val="tx1"/>
                </a:solidFill>
              </a:rPr>
              <a:t> 변수 </a:t>
            </a:r>
            <a:r>
              <a:rPr lang="en-US" altLang="ko-KR" sz="3000" b="1" dirty="0">
                <a:solidFill>
                  <a:schemeClr val="tx1"/>
                </a:solidFill>
              </a:rPr>
              <a:t>b</a:t>
            </a:r>
            <a:r>
              <a:rPr lang="ko-KR" altLang="en-US" sz="3000" b="1" dirty="0">
                <a:solidFill>
                  <a:schemeClr val="tx1"/>
                </a:solidFill>
              </a:rPr>
              <a:t>를 선언하고</a:t>
            </a:r>
            <a:r>
              <a:rPr lang="en-US" altLang="ko-KR" sz="3000" b="1" dirty="0">
                <a:solidFill>
                  <a:schemeClr val="tx1"/>
                </a:solidFill>
              </a:rPr>
              <a:t>, a</a:t>
            </a:r>
            <a:r>
              <a:rPr lang="ko-KR" altLang="en-US" sz="3000" b="1" dirty="0">
                <a:solidFill>
                  <a:schemeClr val="tx1"/>
                </a:solidFill>
              </a:rPr>
              <a:t>와 </a:t>
            </a:r>
            <a:r>
              <a:rPr lang="en-US" altLang="ko-KR" sz="3000" b="1" dirty="0">
                <a:solidFill>
                  <a:schemeClr val="tx1"/>
                </a:solidFill>
              </a:rPr>
              <a:t>b</a:t>
            </a:r>
            <a:r>
              <a:rPr lang="ko-KR" altLang="en-US" sz="3000" b="1" dirty="0">
                <a:solidFill>
                  <a:schemeClr val="tx1"/>
                </a:solidFill>
              </a:rPr>
              <a:t>에 </a:t>
            </a:r>
            <a:r>
              <a:rPr lang="en-US" altLang="ko-KR" sz="3000" b="1" dirty="0">
                <a:solidFill>
                  <a:schemeClr val="tx1"/>
                </a:solidFill>
              </a:rPr>
              <a:t>10</a:t>
            </a:r>
            <a:r>
              <a:rPr lang="ko-KR" altLang="en-US" sz="3000" b="1" dirty="0">
                <a:solidFill>
                  <a:schemeClr val="tx1"/>
                </a:solidFill>
              </a:rPr>
              <a:t>과 </a:t>
            </a:r>
            <a:r>
              <a:rPr lang="en-US" altLang="ko-KR" sz="3000" b="1" dirty="0">
                <a:solidFill>
                  <a:schemeClr val="tx1"/>
                </a:solidFill>
              </a:rPr>
              <a:t>3.14</a:t>
            </a:r>
            <a:r>
              <a:rPr lang="ko-KR" altLang="en-US" sz="3000" b="1" dirty="0">
                <a:solidFill>
                  <a:schemeClr val="tx1"/>
                </a:solidFill>
              </a:rPr>
              <a:t>를 각각 저장해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48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100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73661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10</a:t>
            </a:r>
            <a:r>
              <a:rPr lang="ko-KR" altLang="en-US" sz="3000" b="1">
                <a:solidFill>
                  <a:schemeClr val="tx1"/>
                </a:solidFill>
              </a:rPr>
              <a:t>진 정수를 키보드로부터 입력받아 </a:t>
            </a:r>
            <a:r>
              <a:rPr lang="en-US" altLang="ko-KR" sz="3000" b="1" dirty="0">
                <a:solidFill>
                  <a:schemeClr val="tx1"/>
                </a:solidFill>
              </a:rPr>
              <a:t>8</a:t>
            </a:r>
            <a:r>
              <a:rPr lang="ko-KR" altLang="en-US" sz="3000" b="1">
                <a:solidFill>
                  <a:schemeClr val="tx1"/>
                </a:solidFill>
              </a:rPr>
              <a:t>진수와 </a:t>
            </a:r>
            <a:r>
              <a:rPr lang="en-US" altLang="ko-KR" sz="3000" b="1" dirty="0">
                <a:solidFill>
                  <a:schemeClr val="tx1"/>
                </a:solidFill>
              </a:rPr>
              <a:t>16</a:t>
            </a:r>
            <a:r>
              <a:rPr lang="ko-KR" altLang="en-US" sz="3000" b="1">
                <a:solidFill>
                  <a:schemeClr val="tx1"/>
                </a:solidFill>
              </a:rPr>
              <a:t>진수로 변환하여 모니터에 </a:t>
            </a:r>
            <a:r>
              <a:rPr lang="ko-KR" altLang="en-US" sz="3000" b="1" smtClean="0">
                <a:solidFill>
                  <a:schemeClr val="tx1"/>
                </a:solidFill>
              </a:rPr>
              <a:t>출력하는 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55810" y="3155159"/>
            <a:ext cx="4225837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ko-KR" sz="3000" dirty="0">
                <a:solidFill>
                  <a:srgbClr val="FF0000"/>
                </a:solidFill>
              </a:rPr>
              <a:t>#include &lt;stdio.h&gt;</a:t>
            </a:r>
          </a:p>
          <a:p>
            <a:r>
              <a:rPr lang="pt-BR" altLang="ko-KR" sz="3000" dirty="0">
                <a:solidFill>
                  <a:srgbClr val="FF0000"/>
                </a:solidFill>
              </a:rPr>
              <a:t>int main( )</a:t>
            </a:r>
          </a:p>
          <a:p>
            <a:r>
              <a:rPr lang="pt-BR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pt-BR" altLang="ko-KR" sz="3000" dirty="0" smtClean="0">
                <a:solidFill>
                  <a:srgbClr val="FF0000"/>
                </a:solidFill>
              </a:rPr>
              <a:t>   int </a:t>
            </a:r>
            <a:r>
              <a:rPr lang="pt-BR" altLang="ko-KR" sz="3000" dirty="0">
                <a:solidFill>
                  <a:srgbClr val="FF0000"/>
                </a:solidFill>
              </a:rPr>
              <a:t>n;</a:t>
            </a:r>
          </a:p>
          <a:p>
            <a:r>
              <a:rPr lang="pt-BR" altLang="ko-KR" sz="3000" dirty="0" smtClean="0">
                <a:solidFill>
                  <a:srgbClr val="FF0000"/>
                </a:solidFill>
              </a:rPr>
              <a:t>   scanf</a:t>
            </a:r>
            <a:r>
              <a:rPr lang="pt-BR" altLang="ko-KR" sz="3000" dirty="0">
                <a:solidFill>
                  <a:srgbClr val="FF0000"/>
                </a:solidFill>
              </a:rPr>
              <a:t>("%d", &amp;n);</a:t>
            </a:r>
          </a:p>
          <a:p>
            <a:r>
              <a:rPr lang="pt-BR" altLang="ko-KR" sz="30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3000" dirty="0">
                <a:solidFill>
                  <a:srgbClr val="FF0000"/>
                </a:solidFill>
              </a:rPr>
              <a:t>("%o %x", n, n);</a:t>
            </a:r>
          </a:p>
          <a:p>
            <a:r>
              <a:rPr lang="pt-BR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338877" y="2636930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771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971600" y="1916832"/>
            <a:ext cx="7200800" cy="41044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 err="1" smtClean="0">
                <a:solidFill>
                  <a:schemeClr val="tx1"/>
                </a:solidFill>
              </a:rPr>
              <a:t>scanf</a:t>
            </a:r>
            <a:r>
              <a:rPr lang="en-US" altLang="ko-KR" sz="3000" b="1" dirty="0">
                <a:solidFill>
                  <a:schemeClr val="tx1"/>
                </a:solidFill>
              </a:rPr>
              <a:t>( )</a:t>
            </a:r>
            <a:r>
              <a:rPr lang="ko-KR" altLang="en-US" sz="3000" b="1" dirty="0">
                <a:solidFill>
                  <a:schemeClr val="tx1"/>
                </a:solidFill>
              </a:rPr>
              <a:t>는 표준 입력 함수로서 키보드로부터 자료를 </a:t>
            </a:r>
            <a:r>
              <a:rPr lang="ko-KR" altLang="en-US" sz="3000" b="1" dirty="0" err="1">
                <a:solidFill>
                  <a:schemeClr val="tx1"/>
                </a:solidFill>
              </a:rPr>
              <a:t>입력받을</a:t>
            </a:r>
            <a:r>
              <a:rPr lang="ko-KR" altLang="en-US" sz="3000" b="1" dirty="0">
                <a:solidFill>
                  <a:schemeClr val="tx1"/>
                </a:solidFill>
              </a:rPr>
              <a:t> 때 사용하는 함수이다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 err="1" smtClean="0">
                <a:solidFill>
                  <a:schemeClr val="tx1"/>
                </a:solidFill>
              </a:rPr>
              <a:t>printf</a:t>
            </a:r>
            <a:r>
              <a:rPr lang="en-US" altLang="ko-KR" sz="3000" b="1" dirty="0">
                <a:solidFill>
                  <a:schemeClr val="tx1"/>
                </a:solidFill>
              </a:rPr>
              <a:t>( )</a:t>
            </a:r>
            <a:r>
              <a:rPr lang="ko-KR" altLang="en-US" sz="3000" b="1" dirty="0">
                <a:solidFill>
                  <a:schemeClr val="tx1"/>
                </a:solidFill>
              </a:rPr>
              <a:t>는 표준 출력 함수로서 프로그램 실행 결과를 모니터 화면으로 출력하고자 할 때 사용하는 함수이다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en-US" altLang="ko-KR" sz="3000" b="1" dirty="0" err="1" smtClean="0">
                <a:solidFill>
                  <a:schemeClr val="tx1"/>
                </a:solidFill>
              </a:rPr>
              <a:t>scanf</a:t>
            </a:r>
            <a:r>
              <a:rPr lang="en-US" altLang="ko-KR" sz="3000" b="1" dirty="0">
                <a:solidFill>
                  <a:schemeClr val="tx1"/>
                </a:solidFill>
              </a:rPr>
              <a:t>( )</a:t>
            </a:r>
            <a:r>
              <a:rPr lang="ko-KR" altLang="en-US" sz="3000" b="1" dirty="0">
                <a:solidFill>
                  <a:schemeClr val="tx1"/>
                </a:solidFill>
              </a:rPr>
              <a:t>나 </a:t>
            </a:r>
            <a:r>
              <a:rPr lang="en-US" altLang="ko-KR" sz="3000" b="1" dirty="0" err="1">
                <a:solidFill>
                  <a:schemeClr val="tx1"/>
                </a:solidFill>
              </a:rPr>
              <a:t>printf</a:t>
            </a:r>
            <a:r>
              <a:rPr lang="en-US" altLang="ko-KR" sz="3000" b="1" dirty="0">
                <a:solidFill>
                  <a:schemeClr val="tx1"/>
                </a:solidFill>
              </a:rPr>
              <a:t>( )</a:t>
            </a:r>
            <a:r>
              <a:rPr lang="ko-KR" altLang="en-US" sz="3000" b="1" dirty="0">
                <a:solidFill>
                  <a:schemeClr val="tx1"/>
                </a:solidFill>
              </a:rPr>
              <a:t>에서 자료에 대한 입출력 형식을 지정할 때는 형식 지정자를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사용한다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67544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94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04623" y="1576852"/>
            <a:ext cx="80998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ko-KR" altLang="en-US" sz="3000" b="1" i="1" dirty="0" smtClean="0">
                <a:solidFill>
                  <a:srgbClr val="C00000"/>
                </a:solidFill>
                <a:latin typeface="+mn-ea"/>
              </a:rPr>
              <a:t>간단한 산술 계산기</a:t>
            </a:r>
            <a:endParaRPr lang="en-US" altLang="ko-KR" sz="3000" b="1" i="1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102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2349101"/>
            <a:ext cx="7131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2800" b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문제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2348544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2874539"/>
            <a:ext cx="42484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3000" dirty="0" smtClean="0"/>
              <a:t>키보드를 </a:t>
            </a:r>
            <a:r>
              <a:rPr lang="ko-KR" altLang="en-US" sz="3000" dirty="0"/>
              <a:t>사용하여 두 정수를 입력하면 덧셈</a:t>
            </a:r>
            <a:r>
              <a:rPr lang="en-US" altLang="ko-KR" sz="3000" dirty="0"/>
              <a:t>, </a:t>
            </a:r>
            <a:r>
              <a:rPr lang="ko-KR" altLang="en-US" sz="3000" dirty="0"/>
              <a:t>뺄셈</a:t>
            </a:r>
            <a:r>
              <a:rPr lang="en-US" altLang="ko-KR" sz="3000" dirty="0"/>
              <a:t>, </a:t>
            </a:r>
            <a:r>
              <a:rPr lang="ko-KR" altLang="en-US" sz="3000" dirty="0"/>
              <a:t>곱셈</a:t>
            </a:r>
            <a:r>
              <a:rPr lang="en-US" altLang="ko-KR" sz="3000" dirty="0"/>
              <a:t>, </a:t>
            </a:r>
            <a:r>
              <a:rPr lang="ko-KR" altLang="en-US" sz="3000" dirty="0"/>
              <a:t>나눗셈</a:t>
            </a:r>
            <a:r>
              <a:rPr lang="en-US" altLang="ko-KR" sz="3000" dirty="0"/>
              <a:t>, </a:t>
            </a:r>
            <a:r>
              <a:rPr lang="ko-KR" altLang="en-US" sz="3000" dirty="0"/>
              <a:t>나머지</a:t>
            </a:r>
            <a:r>
              <a:rPr lang="en-US" altLang="ko-KR" sz="3000" dirty="0"/>
              <a:t>, </a:t>
            </a:r>
            <a:r>
              <a:rPr lang="ko-KR" altLang="en-US" sz="3000" dirty="0"/>
              <a:t>몫이 자동으로 계산되는 </a:t>
            </a:r>
            <a:r>
              <a:rPr lang="ko-KR" altLang="en-US" sz="3000" dirty="0" smtClean="0"/>
              <a:t>프로그램을 제작해 </a:t>
            </a:r>
            <a:r>
              <a:rPr lang="ko-KR" altLang="en-US" sz="3000" dirty="0"/>
              <a:t>보자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104" y="2564544"/>
            <a:ext cx="3305218" cy="370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103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629357"/>
            <a:ext cx="7131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28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입력 조건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628800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2154795"/>
            <a:ext cx="76431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/>
              <a:t>두 정수 </a:t>
            </a:r>
            <a:r>
              <a:rPr lang="en-US" altLang="ko-KR" sz="3000" dirty="0"/>
              <a:t>a, b</a:t>
            </a:r>
            <a:r>
              <a:rPr lang="ko-KR" altLang="en-US" sz="3000"/>
              <a:t>를 공백으로 분리하여 입력한다</a:t>
            </a:r>
            <a:r>
              <a:rPr lang="en-US" altLang="ko-KR" sz="3000" dirty="0"/>
              <a:t>.</a:t>
            </a:r>
            <a:endParaRPr lang="ko-KR" altLang="en-US" sz="3000"/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960133" y="2781485"/>
            <a:ext cx="7131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28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출</a:t>
            </a:r>
            <a:r>
              <a:rPr lang="ko-KR" altLang="en-US" sz="28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력 조건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7" name="타원 16"/>
          <p:cNvSpPr/>
          <p:nvPr/>
        </p:nvSpPr>
        <p:spPr bwMode="auto">
          <a:xfrm>
            <a:off x="528335" y="27809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9" y="3348074"/>
            <a:ext cx="72007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/>
              <a:t>다음 형식으로 </a:t>
            </a:r>
            <a:r>
              <a:rPr lang="ko-KR" altLang="en-US" sz="3000" dirty="0" smtClean="0"/>
              <a:t>출력한다</a:t>
            </a:r>
            <a:r>
              <a:rPr lang="en-US" altLang="ko-KR" sz="3000" dirty="0" smtClean="0"/>
              <a:t>.</a:t>
            </a:r>
            <a:endParaRPr lang="ko-KR" altLang="en-US" sz="3000"/>
          </a:p>
        </p:txBody>
      </p:sp>
      <p:sp>
        <p:nvSpPr>
          <p:cNvPr id="6" name="모서리가 둥근 직사각형 5"/>
          <p:cNvSpPr/>
          <p:nvPr/>
        </p:nvSpPr>
        <p:spPr>
          <a:xfrm>
            <a:off x="1331640" y="3933056"/>
            <a:ext cx="6552728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400" dirty="0"/>
              <a:t> </a:t>
            </a:r>
            <a:r>
              <a:rPr lang="en-US" altLang="ko-KR" sz="2400" dirty="0" smtClean="0"/>
              <a:t>  a </a:t>
            </a:r>
            <a:r>
              <a:rPr lang="en-US" altLang="ko-KR" sz="2400" dirty="0"/>
              <a:t>+ b = </a:t>
            </a:r>
            <a:r>
              <a:rPr lang="ko-KR" altLang="en-US" sz="2400"/>
              <a:t>덧셈 결괏값</a:t>
            </a:r>
          </a:p>
          <a:p>
            <a:r>
              <a:rPr lang="en-US" altLang="ko-KR" sz="2400" dirty="0" smtClean="0"/>
              <a:t>   a </a:t>
            </a:r>
            <a:r>
              <a:rPr lang="en-US" altLang="ko-KR" sz="2400" dirty="0"/>
              <a:t>- b = </a:t>
            </a:r>
            <a:r>
              <a:rPr lang="ko-KR" altLang="en-US" sz="2400"/>
              <a:t>뺄셈 결괏값</a:t>
            </a:r>
          </a:p>
          <a:p>
            <a:r>
              <a:rPr lang="en-US" altLang="ko-KR" sz="2400" dirty="0" smtClean="0"/>
              <a:t>   a </a:t>
            </a:r>
            <a:r>
              <a:rPr lang="en-US" altLang="ko-KR" sz="2400" dirty="0"/>
              <a:t>* b = </a:t>
            </a:r>
            <a:r>
              <a:rPr lang="ko-KR" altLang="en-US" sz="2400"/>
              <a:t>곱셈 결괏값</a:t>
            </a:r>
          </a:p>
          <a:p>
            <a:r>
              <a:rPr lang="en-US" altLang="ko-KR" sz="2400" dirty="0" smtClean="0"/>
              <a:t>   a </a:t>
            </a:r>
            <a:r>
              <a:rPr lang="en-US" altLang="ko-KR" sz="2400" dirty="0"/>
              <a:t>/ b = </a:t>
            </a:r>
            <a:r>
              <a:rPr lang="ko-KR" altLang="en-US" sz="2400"/>
              <a:t>나눗셈 결괏값</a:t>
            </a:r>
          </a:p>
          <a:p>
            <a:r>
              <a:rPr lang="en-US" altLang="ko-KR" sz="2400" dirty="0" smtClean="0"/>
              <a:t>   a </a:t>
            </a:r>
            <a:r>
              <a:rPr lang="en-US" altLang="ko-KR" sz="2400" dirty="0"/>
              <a:t>/ b = </a:t>
            </a:r>
            <a:r>
              <a:rPr lang="ko-KR" altLang="en-US" sz="2400"/>
              <a:t>나눗셈 몫</a:t>
            </a:r>
          </a:p>
          <a:p>
            <a:r>
              <a:rPr lang="en-US" altLang="ko-KR" sz="2400" dirty="0" smtClean="0"/>
              <a:t>   a </a:t>
            </a:r>
            <a:r>
              <a:rPr lang="en-US" altLang="ko-KR" sz="2400" dirty="0"/>
              <a:t>% b = </a:t>
            </a:r>
            <a:r>
              <a:rPr lang="ko-KR" altLang="en-US" sz="2400"/>
              <a:t>나눗셈 나머지</a:t>
            </a:r>
          </a:p>
        </p:txBody>
      </p:sp>
    </p:spTree>
    <p:extLst>
      <p:ext uri="{BB962C8B-B14F-4D97-AF65-F5344CB8AC3E}">
        <p14:creationId xmlns:p14="http://schemas.microsoft.com/office/powerpoint/2010/main" val="412687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104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629357"/>
            <a:ext cx="7131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28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입출력 예시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628800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164561"/>
              </p:ext>
            </p:extLst>
          </p:nvPr>
        </p:nvGraphicFramePr>
        <p:xfrm>
          <a:off x="1115614" y="2388970"/>
          <a:ext cx="6975568" cy="31699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87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solidFill>
                            <a:schemeClr val="tx1"/>
                          </a:solidFill>
                        </a:rPr>
                        <a:t>입력</a:t>
                      </a:r>
                      <a:endParaRPr lang="ko-KR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solidFill>
                            <a:schemeClr val="tx1"/>
                          </a:solidFill>
                        </a:rPr>
                        <a:t>출력</a:t>
                      </a:r>
                      <a:endParaRPr lang="ko-KR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30.8</a:t>
                      </a:r>
                      <a:endParaRPr lang="ko-KR" altLang="en-US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800" u="none" strike="noStrike" kern="1200" baseline="0" dirty="0" smtClean="0"/>
                        <a:t>30 + 8 = 38</a:t>
                      </a:r>
                    </a:p>
                    <a:p>
                      <a:r>
                        <a:rPr lang="en-US" altLang="ko-KR" sz="2800" u="none" strike="noStrike" kern="1200" baseline="0" dirty="0" smtClean="0"/>
                        <a:t>30 - 8 = 22</a:t>
                      </a:r>
                    </a:p>
                    <a:p>
                      <a:r>
                        <a:rPr lang="en-US" altLang="ko-KR" sz="2800" u="none" strike="noStrike" kern="1200" baseline="0" dirty="0" smtClean="0"/>
                        <a:t>30 * 8 = 240</a:t>
                      </a:r>
                    </a:p>
                    <a:p>
                      <a:r>
                        <a:rPr lang="en-US" altLang="ko-KR" sz="2800" u="none" strike="noStrike" kern="1200" baseline="0" dirty="0" smtClean="0"/>
                        <a:t>30 / 8 = 3.75</a:t>
                      </a:r>
                    </a:p>
                    <a:p>
                      <a:r>
                        <a:rPr lang="en-US" altLang="ko-KR" sz="2800" u="none" strike="noStrike" kern="1200" baseline="0" dirty="0" smtClean="0"/>
                        <a:t>30 / 8 = 3(</a:t>
                      </a:r>
                      <a:r>
                        <a:rPr lang="ko-KR" altLang="en-US" sz="2800" u="none" strike="noStrike" kern="1200" baseline="0" smtClean="0"/>
                        <a:t>몫</a:t>
                      </a:r>
                      <a:r>
                        <a:rPr lang="en-US" altLang="ko-KR" sz="2800" u="none" strike="noStrike" kern="1200" baseline="0" dirty="0" smtClean="0"/>
                        <a:t>)</a:t>
                      </a:r>
                    </a:p>
                    <a:p>
                      <a:r>
                        <a:rPr lang="en-US" altLang="ko-KR" sz="2800" u="none" strike="noStrike" kern="1200" baseline="0" dirty="0" smtClean="0"/>
                        <a:t>30 % 8 = 6</a:t>
                      </a:r>
                      <a:endParaRPr lang="ko-KR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73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105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629357"/>
            <a:ext cx="7131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28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실행 결과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628800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76872"/>
            <a:ext cx="4292600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0"/>
          <p:cNvGrpSpPr/>
          <p:nvPr/>
        </p:nvGrpSpPr>
        <p:grpSpPr>
          <a:xfrm>
            <a:off x="539552" y="764704"/>
            <a:ext cx="3851538" cy="584775"/>
            <a:chOff x="636857" y="4653136"/>
            <a:chExt cx="3851538" cy="584775"/>
          </a:xfrm>
        </p:grpSpPr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99592" y="4653136"/>
              <a:ext cx="3588803" cy="5847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ko-KR" altLang="en-US" b="1" spc="-20" dirty="0" smtClean="0">
                  <a:solidFill>
                    <a:schemeClr val="accent4">
                      <a:lumMod val="75000"/>
                    </a:schemeClr>
                  </a:solidFill>
                  <a:latin typeface="+mn-ea"/>
                </a:rPr>
                <a:t>프로젝트 수행하기</a:t>
              </a:r>
              <a:endParaRPr lang="en-US" altLang="ko-KR" b="1" spc="-20" dirty="0">
                <a:solidFill>
                  <a:schemeClr val="accent4">
                    <a:lumMod val="75000"/>
                  </a:schemeClr>
                </a:solidFill>
                <a:latin typeface="+mn-ea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57" y="4785368"/>
              <a:ext cx="288000" cy="32031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1.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프로그래밍의 기초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559824" y="0"/>
            <a:ext cx="1584176" cy="120032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마무리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106</a:t>
            </a:fld>
            <a:endParaRPr lang="ko-KR" altLang="en-US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960133" y="1320162"/>
            <a:ext cx="17396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28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소스 코드</a:t>
            </a:r>
            <a:endParaRPr lang="ko-KR" altLang="en-US" sz="28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528335" y="13657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6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110183" y="1318720"/>
            <a:ext cx="1230512" cy="526104"/>
            <a:chOff x="6742623" y="1607576"/>
            <a:chExt cx="1456880" cy="627589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  <p:sp>
        <p:nvSpPr>
          <p:cNvPr id="20" name="모서리가 둥근 직사각형 19"/>
          <p:cNvSpPr/>
          <p:nvPr/>
        </p:nvSpPr>
        <p:spPr>
          <a:xfrm>
            <a:off x="611560" y="2348879"/>
            <a:ext cx="576064" cy="403244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01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02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03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04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05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06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07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08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09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10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11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12</a:t>
            </a:r>
          </a:p>
          <a:p>
            <a:pPr algn="ctr">
              <a:lnSpc>
                <a:spcPts val="2400"/>
              </a:lnSpc>
            </a:pPr>
            <a:r>
              <a:rPr lang="en-US" altLang="ko-KR" sz="2400" dirty="0" smtClean="0">
                <a:solidFill>
                  <a:schemeClr val="tx1"/>
                </a:solidFill>
              </a:rPr>
              <a:t>13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85664" y="2348880"/>
            <a:ext cx="7524000" cy="4032448"/>
          </a:xfrm>
          <a:prstGeom prst="roundRect">
            <a:avLst>
              <a:gd name="adj" fmla="val 1692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185664" y="1916832"/>
            <a:ext cx="7524000" cy="43204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ko-KR" altLang="en-US" sz="2400" b="1" dirty="0" smtClean="0">
                <a:solidFill>
                  <a:schemeClr val="bg1"/>
                </a:solidFill>
              </a:rPr>
              <a:t>간단한 산술 계산기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8111" y="2359908"/>
            <a:ext cx="6775381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#include &lt;stdio.h&gt;</a:t>
            </a:r>
          </a:p>
          <a:p>
            <a:pPr>
              <a:lnSpc>
                <a:spcPts val="24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int main( )</a:t>
            </a:r>
          </a:p>
          <a:p>
            <a:pPr>
              <a:lnSpc>
                <a:spcPts val="24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{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int </a:t>
            </a:r>
            <a:r>
              <a:rPr lang="pt-BR" altLang="ko-KR" sz="2400" dirty="0">
                <a:solidFill>
                  <a:srgbClr val="FF0000"/>
                </a:solidFill>
              </a:rPr>
              <a:t>a, b;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</a:t>
            </a:r>
            <a:r>
              <a:rPr lang="ko-KR" altLang="en-US" sz="2400" dirty="0">
                <a:solidFill>
                  <a:srgbClr val="FF0000"/>
                </a:solidFill>
              </a:rPr>
              <a:t>두 정수를 입력하세요 </a:t>
            </a:r>
            <a:r>
              <a:rPr lang="en-US" altLang="ko-KR" sz="2400" dirty="0">
                <a:solidFill>
                  <a:srgbClr val="FF0000"/>
                </a:solidFill>
              </a:rPr>
              <a:t>: ");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scanf</a:t>
            </a:r>
            <a:r>
              <a:rPr lang="pt-BR" altLang="ko-KR" sz="2400" dirty="0">
                <a:solidFill>
                  <a:srgbClr val="FF0000"/>
                </a:solidFill>
              </a:rPr>
              <a:t>("%d%d", &amp;a, &amp;b);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 + %d = %d\n", a, b, a + 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 - %d = %d\n", a, b, a - 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 * %d = %d\n", a, b, a * 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("%d) / %d = %f\n", a, b, (a * 1.0) / 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("%d) / %d = %d(</a:t>
            </a:r>
            <a:r>
              <a:rPr lang="ko-KR" altLang="en-US" sz="2400" dirty="0">
                <a:solidFill>
                  <a:srgbClr val="FF0000"/>
                </a:solidFill>
              </a:rPr>
              <a:t>몫</a:t>
            </a:r>
            <a:r>
              <a:rPr lang="en-US" altLang="ko-KR" sz="2400" dirty="0">
                <a:solidFill>
                  <a:srgbClr val="FF0000"/>
                </a:solidFill>
              </a:rPr>
              <a:t>)\</a:t>
            </a:r>
            <a:r>
              <a:rPr lang="pt-BR" altLang="ko-KR" sz="2400" dirty="0">
                <a:solidFill>
                  <a:srgbClr val="FF0000"/>
                </a:solidFill>
              </a:rPr>
              <a:t>n", a, b, a / b);</a:t>
            </a:r>
          </a:p>
          <a:p>
            <a:pPr>
              <a:lnSpc>
                <a:spcPts val="2400"/>
              </a:lnSpc>
            </a:pPr>
            <a:r>
              <a:rPr lang="pt-BR" altLang="ko-KR" sz="2400" dirty="0" smtClean="0">
                <a:solidFill>
                  <a:srgbClr val="FF0000"/>
                </a:solidFill>
              </a:rPr>
              <a:t>   printf</a:t>
            </a:r>
            <a:r>
              <a:rPr lang="pt-BR" altLang="ko-KR" sz="2400" dirty="0">
                <a:solidFill>
                  <a:srgbClr val="FF0000"/>
                </a:solidFill>
              </a:rPr>
              <a:t>("%d %% %d = %d\n", a, b, a%b);</a:t>
            </a:r>
          </a:p>
          <a:p>
            <a:pPr>
              <a:lnSpc>
                <a:spcPts val="2400"/>
              </a:lnSpc>
            </a:pPr>
            <a:r>
              <a:rPr lang="pt-BR" altLang="ko-KR" sz="2400" dirty="0">
                <a:solidFill>
                  <a:srgbClr val="FF0000"/>
                </a:solidFill>
              </a:rPr>
              <a:t>}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56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822611"/>
            <a:ext cx="79200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7200" b="1" dirty="0" smtClean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72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899592" y="1988840"/>
            <a:ext cx="6840760" cy="280831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변수는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값을 변경할 수 있는 기억 장소로서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변경된 값을 이용하여 문제를 해결해야 할 때 사용하면 매우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효과적이다</a:t>
            </a:r>
            <a:r>
              <a:rPr lang="en-US" altLang="ko-KR" sz="3000" b="1" dirty="0" smtClean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>
              <a:solidFill>
                <a:schemeClr val="tx1"/>
              </a:solidFill>
              <a:latin typeface="+mn-ea"/>
            </a:endParaRPr>
          </a:p>
          <a:p>
            <a:pPr marL="268288" indent="-268288">
              <a:buSzPct val="70000"/>
              <a:buBlip>
                <a:blip r:embed="rId2"/>
              </a:buBlip>
            </a:pPr>
            <a:endParaRPr lang="en-US" altLang="ko-KR" sz="3000" b="1" dirty="0" smtClean="0">
              <a:solidFill>
                <a:schemeClr val="tx1"/>
              </a:solidFill>
            </a:endParaRP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변수는 사용되기 전에 적절한 </a:t>
            </a:r>
            <a:r>
              <a:rPr lang="ko-KR" altLang="en-US" sz="3000" b="1" dirty="0" err="1">
                <a:solidFill>
                  <a:schemeClr val="tx1"/>
                </a:solidFill>
              </a:rPr>
              <a:t>자료형으로</a:t>
            </a:r>
            <a:r>
              <a:rPr lang="ko-KR" altLang="en-US" sz="3000" b="1" dirty="0">
                <a:solidFill>
                  <a:schemeClr val="tx1"/>
                </a:solidFill>
              </a:rPr>
              <a:t> 선언되어야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한다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1560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1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2018718"/>
            <a:ext cx="698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변수의 </a:t>
            </a:r>
            <a:r>
              <a:rPr lang="ko-KR" altLang="en-US" sz="3000" b="1" dirty="0" err="1">
                <a:latin typeface="+mn-ea"/>
              </a:rPr>
              <a:t>자료형을</a:t>
            </a:r>
            <a:r>
              <a:rPr lang="ko-KR" altLang="en-US" sz="3000" b="1" dirty="0">
                <a:latin typeface="+mn-ea"/>
              </a:rPr>
              <a:t> 설명할 수 있다</a:t>
            </a:r>
            <a:r>
              <a:rPr lang="en-US" altLang="ko-KR" sz="3000" b="1" dirty="0" smtClean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변수의 </a:t>
            </a:r>
            <a:r>
              <a:rPr lang="ko-KR" altLang="en-US" sz="3000" b="1" dirty="0" err="1">
                <a:latin typeface="+mn-ea"/>
              </a:rPr>
              <a:t>자료형을</a:t>
            </a:r>
            <a:r>
              <a:rPr lang="ko-KR" altLang="en-US" sz="3000" b="1" dirty="0">
                <a:latin typeface="+mn-ea"/>
              </a:rPr>
              <a:t> 활용하여 프로그램을 작성할 수 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317117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6886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변수에 저장할 수 있는 자료들의 종류는 무엇이 </a:t>
            </a:r>
            <a:r>
              <a:rPr lang="ko-KR" altLang="en-US" sz="3000" b="1" dirty="0" smtClean="0"/>
              <a:t>있을까</a:t>
            </a:r>
            <a:r>
              <a:rPr lang="en-US" altLang="ko-KR" sz="3000" b="1" dirty="0" smtClean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76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1577439"/>
            <a:ext cx="75630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err="1" smtClean="0">
                <a:latin typeface="+mn-ea"/>
              </a:rPr>
              <a:t>자료형</a:t>
            </a:r>
            <a:r>
              <a:rPr lang="en-US" altLang="ko-KR" sz="3000" dirty="0">
                <a:latin typeface="+mn-ea"/>
              </a:rPr>
              <a:t>(data type)</a:t>
            </a:r>
            <a:r>
              <a:rPr lang="ko-KR" altLang="en-US" sz="3000" dirty="0">
                <a:latin typeface="+mn-ea"/>
              </a:rPr>
              <a:t>이란 변수에 저장할 수 있는 데이터의 형식을 말한다</a:t>
            </a:r>
            <a:r>
              <a:rPr lang="en-US" altLang="ko-KR" sz="3000" dirty="0">
                <a:latin typeface="+mn-ea"/>
              </a:rPr>
              <a:t>. C </a:t>
            </a:r>
            <a:r>
              <a:rPr lang="ko-KR" altLang="en-US" sz="3000" dirty="0">
                <a:latin typeface="+mn-ea"/>
              </a:rPr>
              <a:t>언어의 </a:t>
            </a:r>
            <a:r>
              <a:rPr lang="ko-KR" altLang="en-US" sz="3000" dirty="0" smtClean="0">
                <a:latin typeface="+mn-ea"/>
              </a:rPr>
              <a:t>기본적인 </a:t>
            </a:r>
            <a:r>
              <a:rPr lang="ko-KR" altLang="en-US" sz="3000" dirty="0" err="1">
                <a:latin typeface="+mn-ea"/>
              </a:rPr>
              <a:t>자료형에는</a:t>
            </a:r>
            <a:r>
              <a:rPr lang="ko-KR" altLang="en-US" sz="3000" dirty="0">
                <a:latin typeface="+mn-ea"/>
              </a:rPr>
              <a:t> 정수형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 err="1">
                <a:latin typeface="+mn-ea"/>
              </a:rPr>
              <a:t>실수형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문자형이 있다</a:t>
            </a:r>
            <a:r>
              <a:rPr lang="en-US" altLang="ko-KR" sz="3000" dirty="0">
                <a:latin typeface="+mn-ea"/>
              </a:rPr>
              <a:t>.</a:t>
            </a:r>
            <a:endParaRPr lang="en-US" altLang="ko-KR" sz="3000" dirty="0" smtClean="0">
              <a:latin typeface="+mn-ea"/>
            </a:endParaRPr>
          </a:p>
        </p:txBody>
      </p:sp>
      <p:sp>
        <p:nvSpPr>
          <p:cNvPr id="6" name="타원 5"/>
          <p:cNvSpPr/>
          <p:nvPr/>
        </p:nvSpPr>
        <p:spPr bwMode="auto">
          <a:xfrm>
            <a:off x="539552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71552" y="827395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자료형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13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572345" y="3501008"/>
            <a:ext cx="6816079" cy="2903265"/>
            <a:chOff x="1448468" y="3632707"/>
            <a:chExt cx="3847577" cy="1898830"/>
          </a:xfrm>
        </p:grpSpPr>
        <p:sp>
          <p:nvSpPr>
            <p:cNvPr id="22" name="object 26"/>
            <p:cNvSpPr/>
            <p:nvPr/>
          </p:nvSpPr>
          <p:spPr>
            <a:xfrm>
              <a:off x="5011513" y="3835773"/>
              <a:ext cx="215900" cy="215900"/>
            </a:xfrm>
            <a:custGeom>
              <a:avLst/>
              <a:gdLst/>
              <a:ahLst/>
              <a:cxnLst/>
              <a:rect l="l" t="t" r="r" b="b"/>
              <a:pathLst>
                <a:path w="215900" h="215900">
                  <a:moveTo>
                    <a:pt x="107822" y="0"/>
                  </a:moveTo>
                  <a:lnTo>
                    <a:pt x="65852" y="8471"/>
                  </a:lnTo>
                  <a:lnTo>
                    <a:pt x="31580" y="31573"/>
                  </a:lnTo>
                  <a:lnTo>
                    <a:pt x="8473" y="65842"/>
                  </a:lnTo>
                  <a:lnTo>
                    <a:pt x="0" y="107810"/>
                  </a:lnTo>
                  <a:lnTo>
                    <a:pt x="8473" y="149785"/>
                  </a:lnTo>
                  <a:lnTo>
                    <a:pt x="31580" y="184057"/>
                  </a:lnTo>
                  <a:lnTo>
                    <a:pt x="65852" y="207162"/>
                  </a:lnTo>
                  <a:lnTo>
                    <a:pt x="107822" y="215633"/>
                  </a:lnTo>
                  <a:lnTo>
                    <a:pt x="149789" y="207162"/>
                  </a:lnTo>
                  <a:lnTo>
                    <a:pt x="184067" y="184057"/>
                  </a:lnTo>
                  <a:lnTo>
                    <a:pt x="207181" y="149785"/>
                  </a:lnTo>
                  <a:lnTo>
                    <a:pt x="215658" y="107810"/>
                  </a:lnTo>
                  <a:lnTo>
                    <a:pt x="207181" y="65842"/>
                  </a:lnTo>
                  <a:lnTo>
                    <a:pt x="184067" y="31573"/>
                  </a:lnTo>
                  <a:lnTo>
                    <a:pt x="149789" y="8471"/>
                  </a:lnTo>
                  <a:lnTo>
                    <a:pt x="107822" y="0"/>
                  </a:lnTo>
                  <a:close/>
                </a:path>
              </a:pathLst>
            </a:custGeom>
            <a:solidFill>
              <a:srgbClr val="75C4B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14"/>
            <p:cNvSpPr/>
            <p:nvPr/>
          </p:nvSpPr>
          <p:spPr>
            <a:xfrm>
              <a:off x="1448468" y="4034137"/>
              <a:ext cx="1000760" cy="1000760"/>
            </a:xfrm>
            <a:custGeom>
              <a:avLst/>
              <a:gdLst/>
              <a:ahLst/>
              <a:cxnLst/>
              <a:rect l="l" t="t" r="r" b="b"/>
              <a:pathLst>
                <a:path w="1000760" h="1000760">
                  <a:moveTo>
                    <a:pt x="500341" y="0"/>
                  </a:moveTo>
                  <a:lnTo>
                    <a:pt x="452156" y="2290"/>
                  </a:lnTo>
                  <a:lnTo>
                    <a:pt x="405266" y="9022"/>
                  </a:lnTo>
                  <a:lnTo>
                    <a:pt x="359882" y="19985"/>
                  </a:lnTo>
                  <a:lnTo>
                    <a:pt x="316212" y="34969"/>
                  </a:lnTo>
                  <a:lnTo>
                    <a:pt x="274468" y="53766"/>
                  </a:lnTo>
                  <a:lnTo>
                    <a:pt x="234858" y="76166"/>
                  </a:lnTo>
                  <a:lnTo>
                    <a:pt x="197592" y="101958"/>
                  </a:lnTo>
                  <a:lnTo>
                    <a:pt x="162881" y="130932"/>
                  </a:lnTo>
                  <a:lnTo>
                    <a:pt x="130932" y="162881"/>
                  </a:lnTo>
                  <a:lnTo>
                    <a:pt x="101958" y="197592"/>
                  </a:lnTo>
                  <a:lnTo>
                    <a:pt x="76166" y="234858"/>
                  </a:lnTo>
                  <a:lnTo>
                    <a:pt x="53766" y="274468"/>
                  </a:lnTo>
                  <a:lnTo>
                    <a:pt x="34969" y="316212"/>
                  </a:lnTo>
                  <a:lnTo>
                    <a:pt x="19985" y="359882"/>
                  </a:lnTo>
                  <a:lnTo>
                    <a:pt x="9022" y="405266"/>
                  </a:lnTo>
                  <a:lnTo>
                    <a:pt x="2290" y="452156"/>
                  </a:lnTo>
                  <a:lnTo>
                    <a:pt x="0" y="500341"/>
                  </a:lnTo>
                  <a:lnTo>
                    <a:pt x="2290" y="548527"/>
                  </a:lnTo>
                  <a:lnTo>
                    <a:pt x="9022" y="595417"/>
                  </a:lnTo>
                  <a:lnTo>
                    <a:pt x="19985" y="640801"/>
                  </a:lnTo>
                  <a:lnTo>
                    <a:pt x="34969" y="684470"/>
                  </a:lnTo>
                  <a:lnTo>
                    <a:pt x="53766" y="726215"/>
                  </a:lnTo>
                  <a:lnTo>
                    <a:pt x="76166" y="765825"/>
                  </a:lnTo>
                  <a:lnTo>
                    <a:pt x="101958" y="803090"/>
                  </a:lnTo>
                  <a:lnTo>
                    <a:pt x="130932" y="837802"/>
                  </a:lnTo>
                  <a:lnTo>
                    <a:pt x="162881" y="869750"/>
                  </a:lnTo>
                  <a:lnTo>
                    <a:pt x="197592" y="898725"/>
                  </a:lnTo>
                  <a:lnTo>
                    <a:pt x="234858" y="924517"/>
                  </a:lnTo>
                  <a:lnTo>
                    <a:pt x="274468" y="946916"/>
                  </a:lnTo>
                  <a:lnTo>
                    <a:pt x="316212" y="965713"/>
                  </a:lnTo>
                  <a:lnTo>
                    <a:pt x="359882" y="980698"/>
                  </a:lnTo>
                  <a:lnTo>
                    <a:pt x="405266" y="991661"/>
                  </a:lnTo>
                  <a:lnTo>
                    <a:pt x="452156" y="998393"/>
                  </a:lnTo>
                  <a:lnTo>
                    <a:pt x="500341" y="1000683"/>
                  </a:lnTo>
                  <a:lnTo>
                    <a:pt x="548527" y="998393"/>
                  </a:lnTo>
                  <a:lnTo>
                    <a:pt x="595417" y="991661"/>
                  </a:lnTo>
                  <a:lnTo>
                    <a:pt x="640801" y="980698"/>
                  </a:lnTo>
                  <a:lnTo>
                    <a:pt x="684470" y="965713"/>
                  </a:lnTo>
                  <a:lnTo>
                    <a:pt x="726215" y="946916"/>
                  </a:lnTo>
                  <a:lnTo>
                    <a:pt x="765825" y="924517"/>
                  </a:lnTo>
                  <a:lnTo>
                    <a:pt x="803090" y="898725"/>
                  </a:lnTo>
                  <a:lnTo>
                    <a:pt x="837802" y="869750"/>
                  </a:lnTo>
                  <a:lnTo>
                    <a:pt x="869750" y="837802"/>
                  </a:lnTo>
                  <a:lnTo>
                    <a:pt x="898725" y="803090"/>
                  </a:lnTo>
                  <a:lnTo>
                    <a:pt x="924517" y="765825"/>
                  </a:lnTo>
                  <a:lnTo>
                    <a:pt x="946916" y="726215"/>
                  </a:lnTo>
                  <a:lnTo>
                    <a:pt x="965713" y="684470"/>
                  </a:lnTo>
                  <a:lnTo>
                    <a:pt x="980698" y="640801"/>
                  </a:lnTo>
                  <a:lnTo>
                    <a:pt x="991661" y="595417"/>
                  </a:lnTo>
                  <a:lnTo>
                    <a:pt x="998393" y="548527"/>
                  </a:lnTo>
                  <a:lnTo>
                    <a:pt x="1000683" y="500341"/>
                  </a:lnTo>
                  <a:lnTo>
                    <a:pt x="998393" y="452156"/>
                  </a:lnTo>
                  <a:lnTo>
                    <a:pt x="991661" y="405266"/>
                  </a:lnTo>
                  <a:lnTo>
                    <a:pt x="980698" y="359882"/>
                  </a:lnTo>
                  <a:lnTo>
                    <a:pt x="965713" y="316212"/>
                  </a:lnTo>
                  <a:lnTo>
                    <a:pt x="946916" y="274468"/>
                  </a:lnTo>
                  <a:lnTo>
                    <a:pt x="924517" y="234858"/>
                  </a:lnTo>
                  <a:lnTo>
                    <a:pt x="898725" y="197592"/>
                  </a:lnTo>
                  <a:lnTo>
                    <a:pt x="869750" y="162881"/>
                  </a:lnTo>
                  <a:lnTo>
                    <a:pt x="837802" y="130932"/>
                  </a:lnTo>
                  <a:lnTo>
                    <a:pt x="803090" y="101958"/>
                  </a:lnTo>
                  <a:lnTo>
                    <a:pt x="765825" y="76166"/>
                  </a:lnTo>
                  <a:lnTo>
                    <a:pt x="726215" y="53766"/>
                  </a:lnTo>
                  <a:lnTo>
                    <a:pt x="684470" y="34969"/>
                  </a:lnTo>
                  <a:lnTo>
                    <a:pt x="640801" y="19985"/>
                  </a:lnTo>
                  <a:lnTo>
                    <a:pt x="595417" y="9022"/>
                  </a:lnTo>
                  <a:lnTo>
                    <a:pt x="548527" y="2290"/>
                  </a:lnTo>
                  <a:lnTo>
                    <a:pt x="500341" y="0"/>
                  </a:lnTo>
                  <a:close/>
                </a:path>
              </a:pathLst>
            </a:custGeom>
            <a:solidFill>
              <a:srgbClr val="535E7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5"/>
            <p:cNvSpPr/>
            <p:nvPr/>
          </p:nvSpPr>
          <p:spPr>
            <a:xfrm>
              <a:off x="2771294" y="3835764"/>
              <a:ext cx="2363409" cy="215900"/>
            </a:xfrm>
            <a:custGeom>
              <a:avLst/>
              <a:gdLst/>
              <a:ahLst/>
              <a:cxnLst/>
              <a:rect l="l" t="t" r="r" b="b"/>
              <a:pathLst>
                <a:path w="1915160" h="215900">
                  <a:moveTo>
                    <a:pt x="1914652" y="215811"/>
                  </a:moveTo>
                  <a:lnTo>
                    <a:pt x="0" y="215811"/>
                  </a:lnTo>
                  <a:lnTo>
                    <a:pt x="0" y="0"/>
                  </a:lnTo>
                  <a:lnTo>
                    <a:pt x="1914652" y="0"/>
                  </a:lnTo>
                  <a:lnTo>
                    <a:pt x="1914652" y="215811"/>
                  </a:lnTo>
                  <a:close/>
                </a:path>
              </a:pathLst>
            </a:custGeom>
            <a:solidFill>
              <a:srgbClr val="75C4B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6"/>
            <p:cNvSpPr/>
            <p:nvPr/>
          </p:nvSpPr>
          <p:spPr>
            <a:xfrm>
              <a:off x="2771294" y="4415392"/>
              <a:ext cx="2363409" cy="215900"/>
            </a:xfrm>
            <a:custGeom>
              <a:avLst/>
              <a:gdLst/>
              <a:ahLst/>
              <a:cxnLst/>
              <a:rect l="l" t="t" r="r" b="b"/>
              <a:pathLst>
                <a:path w="1914525" h="215900">
                  <a:moveTo>
                    <a:pt x="1914423" y="215823"/>
                  </a:moveTo>
                  <a:lnTo>
                    <a:pt x="0" y="215823"/>
                  </a:lnTo>
                  <a:lnTo>
                    <a:pt x="0" y="0"/>
                  </a:lnTo>
                  <a:lnTo>
                    <a:pt x="1914423" y="0"/>
                  </a:lnTo>
                  <a:lnTo>
                    <a:pt x="1914423" y="215823"/>
                  </a:lnTo>
                  <a:close/>
                </a:path>
              </a:pathLst>
            </a:custGeom>
            <a:solidFill>
              <a:srgbClr val="C7B2D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7"/>
            <p:cNvSpPr/>
            <p:nvPr/>
          </p:nvSpPr>
          <p:spPr>
            <a:xfrm>
              <a:off x="2771294" y="5043864"/>
              <a:ext cx="2356354" cy="215900"/>
            </a:xfrm>
            <a:custGeom>
              <a:avLst/>
              <a:gdLst/>
              <a:ahLst/>
              <a:cxnLst/>
              <a:rect l="l" t="t" r="r" b="b"/>
              <a:pathLst>
                <a:path w="1908810" h="215900">
                  <a:moveTo>
                    <a:pt x="1908467" y="215811"/>
                  </a:moveTo>
                  <a:lnTo>
                    <a:pt x="0" y="215811"/>
                  </a:lnTo>
                  <a:lnTo>
                    <a:pt x="0" y="0"/>
                  </a:lnTo>
                  <a:lnTo>
                    <a:pt x="1908467" y="0"/>
                  </a:lnTo>
                  <a:lnTo>
                    <a:pt x="1908467" y="215811"/>
                  </a:lnTo>
                  <a:close/>
                </a:path>
              </a:pathLst>
            </a:custGeom>
            <a:solidFill>
              <a:srgbClr val="EAB8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8"/>
            <p:cNvSpPr/>
            <p:nvPr/>
          </p:nvSpPr>
          <p:spPr>
            <a:xfrm>
              <a:off x="1530071" y="3632707"/>
              <a:ext cx="1977486" cy="18988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5" name="object 19"/>
            <p:cNvSpPr txBox="1"/>
            <p:nvPr/>
          </p:nvSpPr>
          <p:spPr>
            <a:xfrm>
              <a:off x="1651173" y="4440632"/>
              <a:ext cx="556794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b="1" dirty="0">
                  <a:solidFill>
                    <a:schemeClr val="bg1"/>
                  </a:solidFill>
                </a:rPr>
                <a:t>자료형</a:t>
              </a:r>
            </a:p>
          </p:txBody>
        </p:sp>
        <p:sp>
          <p:nvSpPr>
            <p:cNvPr id="16" name="object 20"/>
            <p:cNvSpPr txBox="1"/>
            <p:nvPr/>
          </p:nvSpPr>
          <p:spPr>
            <a:xfrm>
              <a:off x="2412845" y="3820064"/>
              <a:ext cx="563639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b="1" dirty="0"/>
                <a:t>정수형</a:t>
              </a:r>
            </a:p>
          </p:txBody>
        </p:sp>
        <p:sp>
          <p:nvSpPr>
            <p:cNvPr id="17" name="object 21"/>
            <p:cNvSpPr txBox="1"/>
            <p:nvPr/>
          </p:nvSpPr>
          <p:spPr>
            <a:xfrm>
              <a:off x="3121542" y="3821089"/>
              <a:ext cx="2174503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spc="-200" dirty="0"/>
                <a:t>char, short, int, long, long  long</a:t>
              </a:r>
            </a:p>
          </p:txBody>
        </p:sp>
        <p:sp>
          <p:nvSpPr>
            <p:cNvPr id="18" name="object 22"/>
            <p:cNvSpPr txBox="1"/>
            <p:nvPr/>
          </p:nvSpPr>
          <p:spPr>
            <a:xfrm>
              <a:off x="3526246" y="4413222"/>
              <a:ext cx="1277825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dirty="0"/>
                <a:t>float, double</a:t>
              </a:r>
            </a:p>
          </p:txBody>
        </p:sp>
        <p:sp>
          <p:nvSpPr>
            <p:cNvPr id="19" name="object 23"/>
            <p:cNvSpPr txBox="1"/>
            <p:nvPr/>
          </p:nvSpPr>
          <p:spPr>
            <a:xfrm>
              <a:off x="3407599" y="5022369"/>
              <a:ext cx="475322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dirty="0"/>
                <a:t>char</a:t>
              </a:r>
            </a:p>
          </p:txBody>
        </p:sp>
        <p:sp>
          <p:nvSpPr>
            <p:cNvPr id="20" name="object 24"/>
            <p:cNvSpPr txBox="1"/>
            <p:nvPr/>
          </p:nvSpPr>
          <p:spPr>
            <a:xfrm>
              <a:off x="2678116" y="4413222"/>
              <a:ext cx="539353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b="1" dirty="0"/>
                <a:t>실수형</a:t>
              </a:r>
            </a:p>
          </p:txBody>
        </p:sp>
        <p:sp>
          <p:nvSpPr>
            <p:cNvPr id="21" name="object 25"/>
            <p:cNvSpPr txBox="1"/>
            <p:nvPr/>
          </p:nvSpPr>
          <p:spPr>
            <a:xfrm>
              <a:off x="2396400" y="5021892"/>
              <a:ext cx="538782" cy="2415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400" b="1" dirty="0"/>
                <a:t>문자형</a:t>
              </a:r>
            </a:p>
          </p:txBody>
        </p:sp>
        <p:sp>
          <p:nvSpPr>
            <p:cNvPr id="23" name="object 27"/>
            <p:cNvSpPr/>
            <p:nvPr/>
          </p:nvSpPr>
          <p:spPr>
            <a:xfrm>
              <a:off x="5011513" y="4415392"/>
              <a:ext cx="215900" cy="215900"/>
            </a:xfrm>
            <a:custGeom>
              <a:avLst/>
              <a:gdLst/>
              <a:ahLst/>
              <a:cxnLst/>
              <a:rect l="l" t="t" r="r" b="b"/>
              <a:pathLst>
                <a:path w="215900" h="215900">
                  <a:moveTo>
                    <a:pt x="107822" y="0"/>
                  </a:moveTo>
                  <a:lnTo>
                    <a:pt x="65852" y="8471"/>
                  </a:lnTo>
                  <a:lnTo>
                    <a:pt x="31580" y="31573"/>
                  </a:lnTo>
                  <a:lnTo>
                    <a:pt x="8473" y="65842"/>
                  </a:lnTo>
                  <a:lnTo>
                    <a:pt x="0" y="107810"/>
                  </a:lnTo>
                  <a:lnTo>
                    <a:pt x="8473" y="149785"/>
                  </a:lnTo>
                  <a:lnTo>
                    <a:pt x="31580" y="184057"/>
                  </a:lnTo>
                  <a:lnTo>
                    <a:pt x="65852" y="207162"/>
                  </a:lnTo>
                  <a:lnTo>
                    <a:pt x="107822" y="215633"/>
                  </a:lnTo>
                  <a:lnTo>
                    <a:pt x="149789" y="207162"/>
                  </a:lnTo>
                  <a:lnTo>
                    <a:pt x="184067" y="184057"/>
                  </a:lnTo>
                  <a:lnTo>
                    <a:pt x="207181" y="149785"/>
                  </a:lnTo>
                  <a:lnTo>
                    <a:pt x="215658" y="107810"/>
                  </a:lnTo>
                  <a:lnTo>
                    <a:pt x="207181" y="65842"/>
                  </a:lnTo>
                  <a:lnTo>
                    <a:pt x="184067" y="31573"/>
                  </a:lnTo>
                  <a:lnTo>
                    <a:pt x="149789" y="8471"/>
                  </a:lnTo>
                  <a:lnTo>
                    <a:pt x="107822" y="0"/>
                  </a:lnTo>
                  <a:close/>
                </a:path>
              </a:pathLst>
            </a:custGeom>
            <a:solidFill>
              <a:srgbClr val="C7B2D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4" name="object 28"/>
            <p:cNvSpPr/>
            <p:nvPr/>
          </p:nvSpPr>
          <p:spPr>
            <a:xfrm>
              <a:off x="5011513" y="5043872"/>
              <a:ext cx="215900" cy="215900"/>
            </a:xfrm>
            <a:custGeom>
              <a:avLst/>
              <a:gdLst/>
              <a:ahLst/>
              <a:cxnLst/>
              <a:rect l="l" t="t" r="r" b="b"/>
              <a:pathLst>
                <a:path w="215900" h="215900">
                  <a:moveTo>
                    <a:pt x="107822" y="0"/>
                  </a:moveTo>
                  <a:lnTo>
                    <a:pt x="65852" y="8471"/>
                  </a:lnTo>
                  <a:lnTo>
                    <a:pt x="31580" y="31573"/>
                  </a:lnTo>
                  <a:lnTo>
                    <a:pt x="8473" y="65842"/>
                  </a:lnTo>
                  <a:lnTo>
                    <a:pt x="0" y="107810"/>
                  </a:lnTo>
                  <a:lnTo>
                    <a:pt x="8473" y="149785"/>
                  </a:lnTo>
                  <a:lnTo>
                    <a:pt x="31580" y="184057"/>
                  </a:lnTo>
                  <a:lnTo>
                    <a:pt x="65852" y="207162"/>
                  </a:lnTo>
                  <a:lnTo>
                    <a:pt x="107822" y="215633"/>
                  </a:lnTo>
                  <a:lnTo>
                    <a:pt x="149789" y="207162"/>
                  </a:lnTo>
                  <a:lnTo>
                    <a:pt x="184067" y="184057"/>
                  </a:lnTo>
                  <a:lnTo>
                    <a:pt x="207181" y="149785"/>
                  </a:lnTo>
                  <a:lnTo>
                    <a:pt x="215658" y="107810"/>
                  </a:lnTo>
                  <a:lnTo>
                    <a:pt x="207181" y="65842"/>
                  </a:lnTo>
                  <a:lnTo>
                    <a:pt x="184067" y="31573"/>
                  </a:lnTo>
                  <a:lnTo>
                    <a:pt x="149789" y="8471"/>
                  </a:lnTo>
                  <a:lnTo>
                    <a:pt x="107822" y="0"/>
                  </a:lnTo>
                  <a:close/>
                </a:path>
              </a:pathLst>
            </a:custGeom>
            <a:solidFill>
              <a:srgbClr val="EAB8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5389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1477233"/>
            <a:ext cx="8147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spc="-100" dirty="0" smtClean="0">
                <a:latin typeface="+mn-ea"/>
              </a:rPr>
              <a:t>정수형은 </a:t>
            </a:r>
            <a:r>
              <a:rPr lang="ko-KR" altLang="en-US" sz="3000" spc="-100" dirty="0">
                <a:latin typeface="+mn-ea"/>
              </a:rPr>
              <a:t>정수를 저장할 수 있는 </a:t>
            </a:r>
            <a:r>
              <a:rPr lang="ko-KR" altLang="en-US" sz="3000" spc="-100" dirty="0" err="1" smtClean="0">
                <a:latin typeface="+mn-ea"/>
              </a:rPr>
              <a:t>자료형이다</a:t>
            </a:r>
            <a:r>
              <a:rPr lang="en-US" altLang="ko-KR" sz="3000" spc="-100" dirty="0" smtClean="0">
                <a:latin typeface="+mn-ea"/>
              </a:rPr>
              <a:t>.</a:t>
            </a:r>
          </a:p>
        </p:txBody>
      </p:sp>
      <p:sp>
        <p:nvSpPr>
          <p:cNvPr id="6" name="타원 5"/>
          <p:cNvSpPr/>
          <p:nvPr/>
        </p:nvSpPr>
        <p:spPr bwMode="auto">
          <a:xfrm>
            <a:off x="539552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71552" y="827395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정수형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14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91810"/>
              </p:ext>
            </p:extLst>
          </p:nvPr>
        </p:nvGraphicFramePr>
        <p:xfrm>
          <a:off x="683568" y="2060848"/>
          <a:ext cx="7849954" cy="449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5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9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96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형 </a:t>
                      </a:r>
                      <a:r>
                        <a:rPr lang="ko-KR" altLang="en-US" sz="2400" dirty="0" err="1" smtClean="0">
                          <a:solidFill>
                            <a:schemeClr val="tx1"/>
                          </a:solidFill>
                        </a:rPr>
                        <a:t>선언자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크기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값의 표현 범위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967">
                <a:tc rowSpan="10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ko-KR" altLang="en-US" sz="2400" dirty="0" smtClean="0"/>
                        <a:t>정수형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char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1 byte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7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7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short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2 byte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15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15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err="1" smtClean="0"/>
                        <a:t>int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4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31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31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long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4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31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31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long </a:t>
                      </a:r>
                      <a:r>
                        <a:rPr lang="en-US" altLang="ko-KR" sz="2400" dirty="0" err="1" smtClean="0"/>
                        <a:t>long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8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63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63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unsigned char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1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0 ~ 2</a:t>
                      </a:r>
                      <a:r>
                        <a:rPr lang="en-US" altLang="ko-KR" sz="2400" baseline="30000" dirty="0" smtClean="0"/>
                        <a:t>8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unsigned short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2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0 ~ 2</a:t>
                      </a:r>
                      <a:r>
                        <a:rPr lang="en-US" altLang="ko-KR" sz="2400" baseline="30000" dirty="0" smtClean="0"/>
                        <a:t>16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unsigned </a:t>
                      </a:r>
                      <a:r>
                        <a:rPr lang="en-US" altLang="ko-KR" sz="2400" dirty="0" err="1" smtClean="0"/>
                        <a:t>int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4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0 ~ 2</a:t>
                      </a:r>
                      <a:r>
                        <a:rPr lang="en-US" altLang="ko-KR" sz="2400" baseline="30000" dirty="0" smtClean="0"/>
                        <a:t>32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unsigned long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4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0 ~ 2</a:t>
                      </a:r>
                      <a:r>
                        <a:rPr lang="en-US" altLang="ko-KR" sz="2400" baseline="30000" dirty="0" smtClean="0"/>
                        <a:t>32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596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unsigned long </a:t>
                      </a:r>
                      <a:r>
                        <a:rPr lang="en-US" altLang="ko-KR" sz="2400" dirty="0" err="1" smtClean="0"/>
                        <a:t>long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8 byte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</a:pPr>
                      <a:r>
                        <a:rPr lang="en-US" altLang="ko-KR" sz="2400" dirty="0" smtClean="0"/>
                        <a:t>0 ~ 2</a:t>
                      </a:r>
                      <a:r>
                        <a:rPr lang="en-US" altLang="ko-KR" sz="2400" baseline="30000" dirty="0" smtClean="0"/>
                        <a:t>64</a:t>
                      </a:r>
                      <a:r>
                        <a:rPr lang="en-US" altLang="ko-KR" sz="2400" dirty="0" smtClean="0"/>
                        <a:t> - 1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63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768" y="908720"/>
            <a:ext cx="648072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spc="-300" dirty="0" smtClean="0">
                <a:solidFill>
                  <a:schemeClr val="accent2">
                    <a:lumMod val="75000"/>
                  </a:schemeClr>
                </a:solidFill>
              </a:rPr>
              <a:t>정수형 </a:t>
            </a:r>
            <a:r>
              <a:rPr lang="ko-KR" altLang="en-US" sz="3000" b="1" spc="-300" dirty="0">
                <a:solidFill>
                  <a:schemeClr val="accent2">
                    <a:lumMod val="75000"/>
                  </a:schemeClr>
                </a:solidFill>
              </a:rPr>
              <a:t>변수의 기억 장소 크기 확인하기</a:t>
            </a:r>
            <a:endParaRPr lang="en-US" altLang="ko-KR" sz="3000" b="1" spc="-300" dirty="0" smtClean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9" name="object 23"/>
          <p:cNvSpPr/>
          <p:nvPr/>
        </p:nvSpPr>
        <p:spPr>
          <a:xfrm>
            <a:off x="611560" y="2131850"/>
            <a:ext cx="535443" cy="4224500"/>
          </a:xfrm>
          <a:custGeom>
            <a:avLst/>
            <a:gdLst/>
            <a:ahLst/>
            <a:cxnLst/>
            <a:rect l="l" t="t" r="r" b="b"/>
            <a:pathLst>
              <a:path w="324485" h="3276600">
                <a:moveTo>
                  <a:pt x="288010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288010" y="3276003"/>
                </a:lnTo>
                <a:lnTo>
                  <a:pt x="308818" y="3275440"/>
                </a:lnTo>
                <a:lnTo>
                  <a:pt x="319503" y="3271502"/>
                </a:lnTo>
                <a:lnTo>
                  <a:pt x="323440" y="3260813"/>
                </a:lnTo>
                <a:lnTo>
                  <a:pt x="324002" y="3239998"/>
                </a:lnTo>
                <a:lnTo>
                  <a:pt x="324002" y="36004"/>
                </a:lnTo>
                <a:lnTo>
                  <a:pt x="323440" y="15189"/>
                </a:lnTo>
                <a:lnTo>
                  <a:pt x="319503" y="4500"/>
                </a:lnTo>
                <a:lnTo>
                  <a:pt x="308818" y="562"/>
                </a:lnTo>
                <a:lnTo>
                  <a:pt x="288010" y="0"/>
                </a:lnTo>
                <a:close/>
              </a:path>
            </a:pathLst>
          </a:custGeom>
          <a:solidFill>
            <a:srgbClr val="C7D6EE"/>
          </a:solidFill>
        </p:spPr>
        <p:txBody>
          <a:bodyPr wrap="square" lIns="0" tIns="0" rIns="0" bIns="0" rtlCol="0"/>
          <a:lstStyle/>
          <a:p>
            <a:pPr algn="ctr"/>
            <a:r>
              <a:rPr lang="en-US" sz="2400" dirty="0" smtClean="0"/>
              <a:t>01</a:t>
            </a:r>
          </a:p>
          <a:p>
            <a:pPr algn="ctr"/>
            <a:r>
              <a:rPr lang="en-US" sz="2400" dirty="0" smtClean="0"/>
              <a:t>02</a:t>
            </a:r>
          </a:p>
          <a:p>
            <a:pPr algn="ctr"/>
            <a:r>
              <a:rPr lang="en-US" sz="2400" dirty="0" smtClean="0"/>
              <a:t>03</a:t>
            </a:r>
          </a:p>
          <a:p>
            <a:pPr algn="ctr"/>
            <a:r>
              <a:rPr lang="en-US" sz="2400" dirty="0" smtClean="0"/>
              <a:t>04</a:t>
            </a:r>
          </a:p>
          <a:p>
            <a:pPr algn="ctr"/>
            <a:r>
              <a:rPr lang="en-US" sz="2400" dirty="0" smtClean="0"/>
              <a:t>05</a:t>
            </a:r>
          </a:p>
          <a:p>
            <a:pPr algn="ctr"/>
            <a:r>
              <a:rPr lang="en-US" sz="2400" dirty="0" smtClean="0"/>
              <a:t>06</a:t>
            </a:r>
          </a:p>
          <a:p>
            <a:pPr algn="ctr"/>
            <a:r>
              <a:rPr lang="en-US" sz="2400" dirty="0" smtClean="0"/>
              <a:t>07</a:t>
            </a:r>
          </a:p>
          <a:p>
            <a:pPr algn="ctr"/>
            <a:r>
              <a:rPr lang="en-US" sz="2400" dirty="0" smtClean="0"/>
              <a:t>08</a:t>
            </a:r>
          </a:p>
          <a:p>
            <a:pPr algn="ctr"/>
            <a:r>
              <a:rPr lang="en-US" sz="2400" dirty="0" smtClean="0"/>
              <a:t>09</a:t>
            </a:r>
          </a:p>
        </p:txBody>
      </p:sp>
      <p:sp>
        <p:nvSpPr>
          <p:cNvPr id="10" name="object 24"/>
          <p:cNvSpPr/>
          <p:nvPr/>
        </p:nvSpPr>
        <p:spPr>
          <a:xfrm>
            <a:off x="1151603" y="2131850"/>
            <a:ext cx="7452845" cy="4224500"/>
          </a:xfrm>
          <a:custGeom>
            <a:avLst/>
            <a:gdLst/>
            <a:ahLst/>
            <a:cxnLst/>
            <a:rect l="l" t="t" r="r" b="b"/>
            <a:pathLst>
              <a:path w="4302125" h="3276600">
                <a:moveTo>
                  <a:pt x="4266006" y="0"/>
                </a:moveTo>
                <a:lnTo>
                  <a:pt x="36004" y="0"/>
                </a:lnTo>
                <a:lnTo>
                  <a:pt x="15189" y="562"/>
                </a:lnTo>
                <a:lnTo>
                  <a:pt x="4500" y="4500"/>
                </a:lnTo>
                <a:lnTo>
                  <a:pt x="562" y="15189"/>
                </a:lnTo>
                <a:lnTo>
                  <a:pt x="0" y="36004"/>
                </a:lnTo>
                <a:lnTo>
                  <a:pt x="0" y="3239998"/>
                </a:lnTo>
                <a:lnTo>
                  <a:pt x="562" y="3260813"/>
                </a:lnTo>
                <a:lnTo>
                  <a:pt x="4500" y="3271502"/>
                </a:lnTo>
                <a:lnTo>
                  <a:pt x="15189" y="3275440"/>
                </a:lnTo>
                <a:lnTo>
                  <a:pt x="36004" y="3276003"/>
                </a:lnTo>
                <a:lnTo>
                  <a:pt x="4266006" y="3276003"/>
                </a:lnTo>
                <a:lnTo>
                  <a:pt x="4286821" y="3275440"/>
                </a:lnTo>
                <a:lnTo>
                  <a:pt x="4297510" y="3271502"/>
                </a:lnTo>
                <a:lnTo>
                  <a:pt x="4301448" y="3260813"/>
                </a:lnTo>
                <a:lnTo>
                  <a:pt x="4302010" y="3239998"/>
                </a:lnTo>
                <a:lnTo>
                  <a:pt x="4302010" y="36004"/>
                </a:lnTo>
                <a:lnTo>
                  <a:pt x="4301448" y="15189"/>
                </a:lnTo>
                <a:lnTo>
                  <a:pt x="4297510" y="4500"/>
                </a:lnTo>
                <a:lnTo>
                  <a:pt x="4286821" y="562"/>
                </a:lnTo>
                <a:lnTo>
                  <a:pt x="4266006" y="0"/>
                </a:lnTo>
                <a:close/>
              </a:path>
            </a:pathLst>
          </a:custGeom>
          <a:solidFill>
            <a:srgbClr val="E1E8F5"/>
          </a:solidFill>
        </p:spPr>
        <p:txBody>
          <a:bodyPr wrap="square" lIns="144000" tIns="0" rIns="0" bIns="0" rtlCol="0"/>
          <a:lstStyle/>
          <a:p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r>
              <a:rPr lang="en-US" sz="2400" dirty="0" err="1"/>
              <a:t>int</a:t>
            </a:r>
            <a:r>
              <a:rPr lang="en-US" sz="2400" dirty="0"/>
              <a:t> main( )</a:t>
            </a:r>
          </a:p>
          <a:p>
            <a:r>
              <a:rPr lang="en-US" sz="2400" dirty="0"/>
              <a:t>{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printf</a:t>
            </a:r>
            <a:r>
              <a:rPr lang="en-US" sz="2400" dirty="0"/>
              <a:t>("%d ", </a:t>
            </a:r>
            <a:r>
              <a:rPr lang="en-US" sz="2400" dirty="0" err="1"/>
              <a:t>sizeof</a:t>
            </a:r>
            <a:r>
              <a:rPr lang="en-US" sz="2400" dirty="0"/>
              <a:t>(char));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printf</a:t>
            </a:r>
            <a:r>
              <a:rPr lang="en-US" sz="2400" dirty="0"/>
              <a:t>("%d ", </a:t>
            </a:r>
            <a:r>
              <a:rPr lang="en-US" sz="2400" dirty="0" err="1"/>
              <a:t>sizeof</a:t>
            </a:r>
            <a:r>
              <a:rPr lang="en-US" sz="2400" dirty="0"/>
              <a:t>(short));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printf</a:t>
            </a:r>
            <a:r>
              <a:rPr lang="en-US" sz="2400" dirty="0"/>
              <a:t>("%d ", </a:t>
            </a:r>
            <a:r>
              <a:rPr lang="en-US" sz="2400" dirty="0" err="1"/>
              <a:t>sizeof</a:t>
            </a:r>
            <a:r>
              <a:rPr lang="en-US" sz="2400" dirty="0"/>
              <a:t>(</a:t>
            </a:r>
            <a:r>
              <a:rPr lang="en-US" sz="2400" dirty="0" err="1"/>
              <a:t>int</a:t>
            </a:r>
            <a:r>
              <a:rPr lang="en-US" sz="2400" dirty="0"/>
              <a:t>));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printf</a:t>
            </a:r>
            <a:r>
              <a:rPr lang="en-US" sz="2400" dirty="0"/>
              <a:t>("%d ", </a:t>
            </a:r>
            <a:r>
              <a:rPr lang="en-US" sz="2400" dirty="0" err="1"/>
              <a:t>sizeof</a:t>
            </a:r>
            <a:r>
              <a:rPr lang="en-US" sz="2400" dirty="0"/>
              <a:t>(long));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printf</a:t>
            </a:r>
            <a:r>
              <a:rPr lang="en-US" sz="2400" dirty="0"/>
              <a:t>("%d ", </a:t>
            </a:r>
            <a:r>
              <a:rPr lang="en-US" sz="2400" dirty="0" err="1"/>
              <a:t>sizeof</a:t>
            </a:r>
            <a:r>
              <a:rPr lang="en-US" sz="2400" dirty="0"/>
              <a:t>(long long));</a:t>
            </a:r>
          </a:p>
          <a:p>
            <a:r>
              <a:rPr lang="en-US" sz="2400" dirty="0"/>
              <a:t>}</a:t>
            </a:r>
          </a:p>
        </p:txBody>
      </p:sp>
      <p:sp>
        <p:nvSpPr>
          <p:cNvPr id="11" name="object 28"/>
          <p:cNvSpPr/>
          <p:nvPr/>
        </p:nvSpPr>
        <p:spPr>
          <a:xfrm>
            <a:off x="611560" y="1664855"/>
            <a:ext cx="1916655" cy="468000"/>
          </a:xfrm>
          <a:custGeom>
            <a:avLst/>
            <a:gdLst/>
            <a:ahLst/>
            <a:cxnLst/>
            <a:rect l="l" t="t" r="r" b="b"/>
            <a:pathLst>
              <a:path w="522605" h="142875">
                <a:moveTo>
                  <a:pt x="23393" y="0"/>
                </a:moveTo>
                <a:lnTo>
                  <a:pt x="0" y="142582"/>
                </a:lnTo>
                <a:lnTo>
                  <a:pt x="480593" y="142582"/>
                </a:lnTo>
                <a:lnTo>
                  <a:pt x="498602" y="142303"/>
                </a:lnTo>
                <a:lnTo>
                  <a:pt x="521995" y="1092"/>
                </a:lnTo>
                <a:lnTo>
                  <a:pt x="23393" y="0"/>
                </a:lnTo>
                <a:close/>
              </a:path>
            </a:pathLst>
          </a:custGeom>
          <a:solidFill>
            <a:srgbClr val="70A4D8"/>
          </a:solidFill>
        </p:spPr>
        <p:txBody>
          <a:bodyPr wrap="square" lIns="0" tIns="0" rIns="0" bIns="0" rtlCol="0" anchor="ctr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프로그램</a:t>
            </a:r>
            <a:endParaRPr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9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16</a:t>
            </a:fld>
            <a:endParaRPr lang="ko-KR" alt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628800"/>
            <a:ext cx="8008312" cy="2412219"/>
            <a:chOff x="1133655" y="2449132"/>
            <a:chExt cx="4644126" cy="1068442"/>
          </a:xfrm>
        </p:grpSpPr>
        <p:sp>
          <p:nvSpPr>
            <p:cNvPr id="17" name="object 6"/>
            <p:cNvSpPr/>
            <p:nvPr/>
          </p:nvSpPr>
          <p:spPr>
            <a:xfrm>
              <a:off x="1133656" y="2644252"/>
              <a:ext cx="324485" cy="87332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7200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  <a:endParaRPr sz="2400" dirty="0"/>
            </a:p>
          </p:txBody>
        </p:sp>
        <p:sp>
          <p:nvSpPr>
            <p:cNvPr id="18" name="object 9"/>
            <p:cNvSpPr/>
            <p:nvPr/>
          </p:nvSpPr>
          <p:spPr>
            <a:xfrm>
              <a:off x="1475656" y="2644252"/>
              <a:ext cx="4302125" cy="87332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72000" rIns="0" bIns="0" rtlCol="0"/>
            <a:lstStyle/>
            <a:p>
              <a:r>
                <a:rPr lang="en-US" altLang="ko-KR" sz="2400" dirty="0"/>
                <a:t>char</a:t>
              </a:r>
              <a:r>
                <a:rPr lang="ko-KR" altLang="en-US" sz="2400"/>
                <a:t>형의 크기를 출력</a:t>
              </a:r>
            </a:p>
            <a:p>
              <a:r>
                <a:rPr lang="en-US" altLang="ko-KR" sz="2400" dirty="0"/>
                <a:t>short</a:t>
              </a:r>
              <a:r>
                <a:rPr lang="ko-KR" altLang="en-US" sz="2400"/>
                <a:t>형의 크기를 출력</a:t>
              </a:r>
            </a:p>
            <a:p>
              <a:r>
                <a:rPr lang="en-US" altLang="ko-KR" sz="2400" dirty="0" err="1"/>
                <a:t>int</a:t>
              </a:r>
              <a:r>
                <a:rPr lang="ko-KR" altLang="en-US" sz="2400"/>
                <a:t>형의 크기를 출력</a:t>
              </a:r>
            </a:p>
            <a:p>
              <a:r>
                <a:rPr lang="en-US" altLang="ko-KR" sz="2400" dirty="0"/>
                <a:t>long</a:t>
              </a:r>
              <a:r>
                <a:rPr lang="ko-KR" altLang="en-US" sz="2400"/>
                <a:t>형의 크기를 출력</a:t>
              </a:r>
            </a:p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ko-KR" altLang="en-US" sz="2400"/>
                <a:t>형의 크기를 출력</a:t>
              </a:r>
              <a:endParaRPr sz="2400" dirty="0"/>
            </a:p>
          </p:txBody>
        </p:sp>
        <p:sp>
          <p:nvSpPr>
            <p:cNvPr id="22" name="object 13"/>
            <p:cNvSpPr/>
            <p:nvPr/>
          </p:nvSpPr>
          <p:spPr>
            <a:xfrm>
              <a:off x="1133655" y="2449132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11560" y="4221094"/>
            <a:ext cx="8008311" cy="1440154"/>
            <a:chOff x="1060498" y="3859746"/>
            <a:chExt cx="4678450" cy="577230"/>
          </a:xfrm>
        </p:grpSpPr>
        <p:sp>
          <p:nvSpPr>
            <p:cNvPr id="24" name="object 15"/>
            <p:cNvSpPr/>
            <p:nvPr/>
          </p:nvSpPr>
          <p:spPr>
            <a:xfrm>
              <a:off x="1060498" y="4040902"/>
              <a:ext cx="4678450" cy="39607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1 2 4 4 8</a:t>
              </a:r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60498" y="385974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2483768" y="908720"/>
            <a:ext cx="626469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spc="-300" dirty="0" smtClean="0">
                <a:solidFill>
                  <a:srgbClr val="953735"/>
                </a:solidFill>
              </a:rPr>
              <a:t>정수형 </a:t>
            </a:r>
            <a:r>
              <a:rPr lang="ko-KR" altLang="en-US" sz="3000" b="1" spc="-300" dirty="0">
                <a:solidFill>
                  <a:srgbClr val="953735"/>
                </a:solidFill>
              </a:rPr>
              <a:t>변수의 기억 장소 크기 확인하기</a:t>
            </a:r>
            <a:endParaRPr lang="en-US" altLang="ko-KR" sz="3000" b="1" spc="-300" dirty="0" smtClean="0">
              <a:solidFill>
                <a:srgbClr val="95373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655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6532"/>
            <a:ext cx="5688632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정수형 값의 표현 범위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698512" y="1628800"/>
            <a:ext cx="8013965" cy="4707672"/>
            <a:chOff x="698512" y="1460929"/>
            <a:chExt cx="8013965" cy="4707672"/>
          </a:xfrm>
        </p:grpSpPr>
        <p:sp>
          <p:nvSpPr>
            <p:cNvPr id="12" name="object 23"/>
            <p:cNvSpPr/>
            <p:nvPr/>
          </p:nvSpPr>
          <p:spPr>
            <a:xfrm>
              <a:off x="698512" y="1921688"/>
              <a:ext cx="535443" cy="4246913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3" name="object 24"/>
            <p:cNvSpPr/>
            <p:nvPr/>
          </p:nvSpPr>
          <p:spPr>
            <a:xfrm>
              <a:off x="1259632" y="1921688"/>
              <a:ext cx="7452845" cy="4246913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spc="-100" dirty="0"/>
                <a:t>#include &lt;</a:t>
              </a:r>
              <a:r>
                <a:rPr lang="en-US" sz="2400" spc="-100" dirty="0" err="1"/>
                <a:t>stdio.h</a:t>
              </a:r>
              <a:r>
                <a:rPr lang="en-US" sz="2400" spc="-100" dirty="0"/>
                <a:t>&gt;</a:t>
              </a:r>
            </a:p>
            <a:p>
              <a:r>
                <a:rPr lang="en-US" sz="2400" spc="-100" dirty="0"/>
                <a:t>#include &lt;</a:t>
              </a:r>
              <a:r>
                <a:rPr lang="en-US" sz="2400" spc="-100" dirty="0" err="1"/>
                <a:t>limits.h</a:t>
              </a:r>
              <a:r>
                <a:rPr lang="en-US" sz="2400" spc="-100" dirty="0"/>
                <a:t>&gt;</a:t>
              </a:r>
            </a:p>
            <a:p>
              <a:r>
                <a:rPr lang="en-US" sz="2400" spc="-100" dirty="0" err="1"/>
                <a:t>int</a:t>
              </a:r>
              <a:r>
                <a:rPr lang="en-US" sz="2400" spc="-100" dirty="0"/>
                <a:t> main( )</a:t>
              </a:r>
            </a:p>
            <a:p>
              <a:r>
                <a:rPr lang="en-US" sz="2400" spc="-100" dirty="0"/>
                <a:t>{</a:t>
              </a:r>
            </a:p>
            <a:p>
              <a:r>
                <a:rPr lang="en-US" sz="2400" spc="-100" dirty="0" smtClean="0"/>
                <a:t> 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("%d ~ %d \ n", CHAR_MIN, CHAR_MAX);</a:t>
              </a:r>
            </a:p>
            <a:p>
              <a:r>
                <a:rPr lang="en-US" sz="2400" spc="-100" dirty="0" smtClean="0"/>
                <a:t> 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("%d ~ %d \ n", SHRT_MIN, SHRT_MAX);</a:t>
              </a:r>
            </a:p>
            <a:p>
              <a:r>
                <a:rPr lang="en-US" sz="2400" spc="-100" dirty="0"/>
                <a:t> </a:t>
              </a:r>
              <a:r>
                <a:rPr lang="en-US" sz="2400" spc="-100" dirty="0" smtClean="0"/>
                <a:t>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("%d ~ %d \ n", INT_MIN, INT_MAX);</a:t>
              </a:r>
            </a:p>
            <a:p>
              <a:r>
                <a:rPr lang="en-US" sz="2400" spc="-100" dirty="0" smtClean="0"/>
                <a:t> 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("%d ~ %d \ n", LONG_MIN, LONG_MAX);</a:t>
              </a:r>
            </a:p>
            <a:p>
              <a:r>
                <a:rPr lang="en-US" sz="2400" spc="-100" dirty="0" smtClean="0"/>
                <a:t> 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("%</a:t>
              </a:r>
              <a:r>
                <a:rPr lang="en-US" sz="2400" spc="-100" dirty="0" err="1"/>
                <a:t>lld</a:t>
              </a:r>
              <a:r>
                <a:rPr lang="en-US" sz="2400" spc="-100" dirty="0"/>
                <a:t> ~ %</a:t>
              </a:r>
              <a:r>
                <a:rPr lang="en-US" sz="2400" spc="-100" dirty="0" err="1"/>
                <a:t>lld</a:t>
              </a:r>
              <a:r>
                <a:rPr lang="en-US" sz="2400" spc="-100" dirty="0"/>
                <a:t> \ n", LLONG_MIN, LLONG_MAX);</a:t>
              </a:r>
            </a:p>
            <a:p>
              <a:r>
                <a:rPr lang="en-US" sz="2400" spc="-100" dirty="0"/>
                <a:t>}</a:t>
              </a:r>
            </a:p>
          </p:txBody>
        </p:sp>
        <p:sp>
          <p:nvSpPr>
            <p:cNvPr id="14" name="object 28"/>
            <p:cNvSpPr/>
            <p:nvPr/>
          </p:nvSpPr>
          <p:spPr>
            <a:xfrm>
              <a:off x="698512" y="146092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2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483768" y="901319"/>
            <a:ext cx="626469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정수형 값의 표현 범위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78489" y="1628800"/>
            <a:ext cx="8008310" cy="2592288"/>
            <a:chOff x="1133656" y="2429364"/>
            <a:chExt cx="4644125" cy="1148200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708912"/>
              <a:ext cx="324485" cy="868652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09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708912"/>
              <a:ext cx="4302125" cy="868652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char</a:t>
              </a:r>
              <a:r>
                <a:rPr lang="ko-KR" altLang="en-US" sz="2400" dirty="0"/>
                <a:t>형의 최솟값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최댓값을 출력</a:t>
              </a:r>
            </a:p>
            <a:p>
              <a:r>
                <a:rPr lang="en-US" altLang="ko-KR" sz="2400" dirty="0"/>
                <a:t>short</a:t>
              </a:r>
              <a:r>
                <a:rPr lang="ko-KR" altLang="en-US" sz="2400" dirty="0"/>
                <a:t>형의 최솟값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최댓값을 출력</a:t>
              </a:r>
            </a:p>
            <a:p>
              <a:r>
                <a:rPr lang="en-US" altLang="ko-KR" sz="2400" dirty="0" err="1"/>
                <a:t>int</a:t>
              </a:r>
              <a:r>
                <a:rPr lang="ko-KR" altLang="en-US" sz="2400" dirty="0"/>
                <a:t>형의 최솟값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최댓값을 출력</a:t>
              </a:r>
            </a:p>
            <a:p>
              <a:r>
                <a:rPr lang="en-US" altLang="ko-KR" sz="2400" dirty="0"/>
                <a:t>long</a:t>
              </a:r>
              <a:r>
                <a:rPr lang="ko-KR" altLang="en-US" sz="2400" dirty="0"/>
                <a:t>형의 최솟값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최댓값을 출력</a:t>
              </a:r>
            </a:p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ko-KR" altLang="en-US" sz="2400" dirty="0"/>
                <a:t>형의 최솟값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최댓값을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6601" y="242936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78489" y="4365102"/>
            <a:ext cx="8008311" cy="2088232"/>
            <a:chOff x="1099597" y="3859746"/>
            <a:chExt cx="4678450" cy="836987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655831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4" name="object 18"/>
            <p:cNvSpPr/>
            <p:nvPr/>
          </p:nvSpPr>
          <p:spPr>
            <a:xfrm>
              <a:off x="1102564" y="3859746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59" y="4943061"/>
            <a:ext cx="5237754" cy="148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6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768" y="886654"/>
            <a:ext cx="547260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정수형 변수에 정수 저장하기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98512" y="1628800"/>
            <a:ext cx="8013965" cy="4824536"/>
            <a:chOff x="698512" y="1453688"/>
            <a:chExt cx="8013965" cy="4824536"/>
          </a:xfrm>
        </p:grpSpPr>
        <p:sp>
          <p:nvSpPr>
            <p:cNvPr id="14" name="object 23"/>
            <p:cNvSpPr/>
            <p:nvPr/>
          </p:nvSpPr>
          <p:spPr>
            <a:xfrm>
              <a:off x="698512" y="1921688"/>
              <a:ext cx="535443" cy="435653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5" name="object 24"/>
            <p:cNvSpPr/>
            <p:nvPr/>
          </p:nvSpPr>
          <p:spPr>
            <a:xfrm>
              <a:off x="1259632" y="1921688"/>
              <a:ext cx="7452845" cy="435653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spc="-100" dirty="0"/>
                <a:t>#include &lt;</a:t>
              </a:r>
              <a:r>
                <a:rPr lang="en-US" sz="2400" spc="-100" dirty="0" err="1"/>
                <a:t>stdio.h</a:t>
              </a:r>
              <a:r>
                <a:rPr lang="en-US" sz="2400" spc="-100" dirty="0"/>
                <a:t>&gt;</a:t>
              </a:r>
            </a:p>
            <a:p>
              <a:r>
                <a:rPr lang="en-US" sz="2400" spc="-100" dirty="0" err="1"/>
                <a:t>int</a:t>
              </a:r>
              <a:r>
                <a:rPr lang="en-US" sz="2400" spc="-100" dirty="0"/>
                <a:t> main( )</a:t>
              </a:r>
            </a:p>
            <a:p>
              <a:r>
                <a:rPr lang="en-US" sz="2400" spc="-100" dirty="0"/>
                <a:t>{</a:t>
              </a:r>
            </a:p>
            <a:p>
              <a:r>
                <a:rPr lang="en-US" sz="2400" spc="-100" dirty="0" smtClean="0"/>
                <a:t>   char </a:t>
              </a:r>
              <a:r>
                <a:rPr lang="en-US" sz="2400" spc="-100" dirty="0"/>
                <a:t>a;</a:t>
              </a:r>
            </a:p>
            <a:p>
              <a:r>
                <a:rPr lang="en-US" sz="2400" spc="-100" dirty="0" smtClean="0"/>
                <a:t>   short </a:t>
              </a:r>
              <a:r>
                <a:rPr lang="en-US" sz="2400" spc="-100" dirty="0"/>
                <a:t>b;</a:t>
              </a:r>
            </a:p>
            <a:p>
              <a:r>
                <a:rPr lang="en-US" sz="2400" spc="-100" dirty="0" smtClean="0"/>
                <a:t>   </a:t>
              </a:r>
              <a:r>
                <a:rPr lang="en-US" sz="2400" spc="-100" dirty="0" err="1" smtClean="0"/>
                <a:t>int</a:t>
              </a:r>
              <a:r>
                <a:rPr lang="en-US" sz="2400" spc="-100" dirty="0" smtClean="0"/>
                <a:t> </a:t>
              </a:r>
              <a:r>
                <a:rPr lang="en-US" sz="2400" spc="-100" dirty="0"/>
                <a:t>c;</a:t>
              </a:r>
            </a:p>
            <a:p>
              <a:r>
                <a:rPr lang="en-US" sz="2400" spc="-100" dirty="0" smtClean="0"/>
                <a:t>   long </a:t>
              </a:r>
              <a:r>
                <a:rPr lang="en-US" sz="2400" spc="-100" dirty="0" err="1"/>
                <a:t>long</a:t>
              </a:r>
              <a:r>
                <a:rPr lang="en-US" sz="2400" spc="-100" dirty="0"/>
                <a:t> d</a:t>
              </a:r>
              <a:r>
                <a:rPr lang="en-US" sz="2400" spc="-100" dirty="0" smtClean="0"/>
                <a:t>;</a:t>
              </a:r>
            </a:p>
            <a:p>
              <a:endParaRPr lang="en-US" sz="2400" spc="-100" dirty="0"/>
            </a:p>
            <a:p>
              <a:r>
                <a:rPr lang="en-US" sz="2400" spc="-100" dirty="0" smtClean="0"/>
                <a:t>   a </a:t>
              </a:r>
              <a:r>
                <a:rPr lang="en-US" sz="2400" spc="-100" dirty="0"/>
                <a:t>= 65;</a:t>
              </a:r>
            </a:p>
            <a:p>
              <a:r>
                <a:rPr lang="en-US" sz="2400" spc="-100" dirty="0" smtClean="0"/>
                <a:t>   b </a:t>
              </a:r>
              <a:r>
                <a:rPr lang="en-US" sz="2400" spc="-100" dirty="0"/>
                <a:t>= 256</a:t>
              </a:r>
              <a:r>
                <a:rPr lang="en-US" sz="2400" spc="-100" dirty="0" smtClean="0"/>
                <a:t>;</a:t>
              </a:r>
            </a:p>
            <a:p>
              <a:r>
                <a:rPr lang="en-US" sz="2400" spc="-100" dirty="0" smtClean="0"/>
                <a:t>   c </a:t>
              </a:r>
              <a:r>
                <a:rPr lang="en-US" sz="2400" spc="-100" dirty="0"/>
                <a:t>= 32768;</a:t>
              </a:r>
            </a:p>
            <a:p>
              <a:r>
                <a:rPr lang="en-US" sz="2400" spc="-100" dirty="0"/>
                <a:t>   d = 2147483648;</a:t>
              </a:r>
            </a:p>
            <a:p>
              <a:endParaRPr lang="en-US" sz="2400" spc="-100" dirty="0"/>
            </a:p>
          </p:txBody>
        </p:sp>
        <p:sp>
          <p:nvSpPr>
            <p:cNvPr id="16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803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1"/>
          <p:cNvSpPr txBox="1">
            <a:spLocks/>
          </p:cNvSpPr>
          <p:nvPr/>
        </p:nvSpPr>
        <p:spPr>
          <a:xfrm>
            <a:off x="1043608" y="959098"/>
            <a:ext cx="6407771" cy="792000"/>
          </a:xfrm>
          <a:prstGeom prst="rect">
            <a:avLst/>
          </a:prstGeom>
        </p:spPr>
        <p:txBody>
          <a:bodyPr vert="horz" wrap="none" lIns="36000" tIns="45720" rIns="36000" bIns="45720" rtlCol="0" anchor="ctr">
            <a:noAutofit/>
          </a:bodyPr>
          <a:lstStyle>
            <a:lvl1pPr marL="342900" indent="-342900" algn="ctr" defTabSz="914400" rtl="0" eaLnBrk="1" latinLnBrk="1" hangingPunct="1">
              <a:lnSpc>
                <a:spcPts val="3600"/>
              </a:lnSpc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latinLnBrk="0"/>
            <a:r>
              <a:rPr lang="en-US" altLang="ko-KR" sz="4800" dirty="0" smtClean="0">
                <a:solidFill>
                  <a:srgbClr val="C00000"/>
                </a:solidFill>
                <a:latin typeface="+mn-ea"/>
              </a:rPr>
              <a:t>Ⅰ.</a:t>
            </a:r>
            <a:r>
              <a:rPr lang="ko-KR" altLang="en-US" sz="4800" smtClean="0">
                <a:solidFill>
                  <a:srgbClr val="C00000"/>
                </a:solidFill>
                <a:latin typeface="+mn-ea"/>
              </a:rPr>
              <a:t> 프로그래밍</a:t>
            </a:r>
            <a:endParaRPr lang="en-US" altLang="ko-KR" sz="4800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1691680" y="1756051"/>
            <a:ext cx="49698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en-US" altLang="ko-KR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. </a:t>
            </a:r>
            <a:r>
              <a:rPr lang="ko-KR" altLang="en-US" sz="40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프로그래밍의 기초</a:t>
            </a:r>
            <a:endParaRPr lang="ko-KR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텍스트 개체 틀 4"/>
          <p:cNvSpPr txBox="1">
            <a:spLocks/>
          </p:cNvSpPr>
          <p:nvPr/>
        </p:nvSpPr>
        <p:spPr>
          <a:xfrm>
            <a:off x="1763688" y="2481858"/>
            <a:ext cx="4297651" cy="3539430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rgbClr val="FF5C0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altLang="ko-KR" sz="3200" dirty="0" smtClean="0">
                <a:latin typeface="+mn-ea"/>
              </a:rPr>
              <a:t>01. </a:t>
            </a:r>
            <a:r>
              <a:rPr lang="ko-KR" altLang="en-US" sz="3200" smtClean="0">
                <a:latin typeface="+mn-ea"/>
              </a:rPr>
              <a:t>변수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02. </a:t>
            </a:r>
            <a:r>
              <a:rPr lang="ko-KR" altLang="en-US" sz="3200" smtClean="0">
                <a:latin typeface="+mn-ea"/>
              </a:rPr>
              <a:t>변수의 자료형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03. </a:t>
            </a:r>
            <a:r>
              <a:rPr lang="ko-KR" altLang="en-US" sz="3200" smtClean="0">
                <a:latin typeface="+mn-ea"/>
              </a:rPr>
              <a:t>상수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04. </a:t>
            </a:r>
            <a:r>
              <a:rPr lang="ko-KR" altLang="en-US" sz="3200" smtClean="0">
                <a:latin typeface="+mn-ea"/>
              </a:rPr>
              <a:t>기호 상수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05. </a:t>
            </a:r>
            <a:r>
              <a:rPr lang="ko-KR" altLang="en-US" sz="3200" smtClean="0">
                <a:latin typeface="+mn-ea"/>
              </a:rPr>
              <a:t>자료의 대입과 연산</a:t>
            </a:r>
            <a:endParaRPr lang="en-US" altLang="ko-KR" sz="3200" dirty="0" smtClean="0">
              <a:latin typeface="+mn-ea"/>
            </a:endParaRPr>
          </a:p>
          <a:p>
            <a:pPr marL="0" indent="0"/>
            <a:r>
              <a:rPr lang="en-US" altLang="ko-KR" sz="3200" dirty="0" smtClean="0">
                <a:latin typeface="+mn-ea"/>
              </a:rPr>
              <a:t>06. </a:t>
            </a:r>
            <a:r>
              <a:rPr lang="ko-KR" altLang="en-US" sz="3200" smtClean="0">
                <a:latin typeface="+mn-ea"/>
              </a:rPr>
              <a:t>표준 입출력</a:t>
            </a:r>
            <a:endParaRPr lang="en-US" altLang="ko-KR" sz="3200" dirty="0" smtClean="0">
              <a:latin typeface="+mn-ea"/>
            </a:endParaRPr>
          </a:p>
        </p:txBody>
      </p:sp>
      <p:sp>
        <p:nvSpPr>
          <p:cNvPr id="22" name="텍스트 개체 틀 10"/>
          <p:cNvSpPr txBox="1">
            <a:spLocks/>
          </p:cNvSpPr>
          <p:nvPr/>
        </p:nvSpPr>
        <p:spPr>
          <a:xfrm>
            <a:off x="5842992" y="6026987"/>
            <a:ext cx="284380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solidFill>
                  <a:schemeClr val="accent3"/>
                </a:solidFill>
                <a:latin typeface="+mn-ea"/>
              </a:rPr>
              <a:t>교과서 </a:t>
            </a:r>
            <a:r>
              <a:rPr lang="en-US" altLang="ko-KR" sz="2400" b="1" dirty="0" smtClean="0">
                <a:solidFill>
                  <a:schemeClr val="accent3"/>
                </a:solidFill>
                <a:latin typeface="+mn-ea"/>
              </a:rPr>
              <a:t>13~42</a:t>
            </a:r>
            <a:r>
              <a:rPr lang="ko-KR" altLang="en-US" sz="2400" b="1" smtClean="0">
                <a:solidFill>
                  <a:schemeClr val="accent3"/>
                </a:solidFill>
                <a:latin typeface="+mn-ea"/>
              </a:rPr>
              <a:t>쪽</a:t>
            </a:r>
            <a:endParaRPr lang="ko-KR" altLang="en-US" sz="2400" b="1" dirty="0">
              <a:solidFill>
                <a:schemeClr val="accent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37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547281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정수형 변수에 정수 저장하기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93319" y="1628800"/>
            <a:ext cx="8019158" cy="1656185"/>
            <a:chOff x="693319" y="1453688"/>
            <a:chExt cx="8019158" cy="1656185"/>
          </a:xfrm>
        </p:grpSpPr>
        <p:sp>
          <p:nvSpPr>
            <p:cNvPr id="14" name="object 23"/>
            <p:cNvSpPr/>
            <p:nvPr/>
          </p:nvSpPr>
          <p:spPr>
            <a:xfrm>
              <a:off x="698512" y="1921689"/>
              <a:ext cx="535443" cy="118818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13</a:t>
              </a:r>
              <a:endParaRPr lang="en-US" sz="2400" dirty="0"/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  <a:endParaRPr lang="en-US" sz="2400" dirty="0" smtClean="0"/>
            </a:p>
          </p:txBody>
        </p:sp>
        <p:sp>
          <p:nvSpPr>
            <p:cNvPr id="15" name="object 24"/>
            <p:cNvSpPr/>
            <p:nvPr/>
          </p:nvSpPr>
          <p:spPr>
            <a:xfrm>
              <a:off x="1259632" y="1921689"/>
              <a:ext cx="7452845" cy="118818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pt-BR" sz="2400" spc="-100" dirty="0" smtClean="0"/>
            </a:p>
            <a:p>
              <a:r>
                <a:rPr lang="pt-BR" sz="2400" spc="-100" dirty="0" smtClean="0"/>
                <a:t>   printf</a:t>
              </a:r>
              <a:r>
                <a:rPr lang="pt-BR" sz="2400" spc="-100" dirty="0"/>
                <a:t>("%d %d %d %lld\n", a, b, c, d);</a:t>
              </a:r>
            </a:p>
            <a:p>
              <a:r>
                <a:rPr lang="pt-BR" sz="2400" spc="-100" dirty="0"/>
                <a:t>}</a:t>
              </a:r>
              <a:endParaRPr lang="en-US" sz="2400" spc="-100" dirty="0"/>
            </a:p>
          </p:txBody>
        </p:sp>
        <p:sp>
          <p:nvSpPr>
            <p:cNvPr id="16" name="object 28"/>
            <p:cNvSpPr/>
            <p:nvPr/>
          </p:nvSpPr>
          <p:spPr>
            <a:xfrm>
              <a:off x="693319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678489" y="3356992"/>
            <a:ext cx="8008310" cy="1961152"/>
            <a:chOff x="1133656" y="2429365"/>
            <a:chExt cx="4644125" cy="868652"/>
          </a:xfrm>
        </p:grpSpPr>
        <p:sp>
          <p:nvSpPr>
            <p:cNvPr id="18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6"/>
            <p:cNvSpPr/>
            <p:nvPr/>
          </p:nvSpPr>
          <p:spPr>
            <a:xfrm>
              <a:off x="1133656" y="2652626"/>
              <a:ext cx="324485" cy="64539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07</a:t>
              </a:r>
              <a:endParaRPr sz="2400" dirty="0"/>
            </a:p>
          </p:txBody>
        </p:sp>
        <p:sp>
          <p:nvSpPr>
            <p:cNvPr id="22" name="object 9"/>
            <p:cNvSpPr/>
            <p:nvPr/>
          </p:nvSpPr>
          <p:spPr>
            <a:xfrm>
              <a:off x="1475656" y="2652626"/>
              <a:ext cx="4302125" cy="64539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1 byte </a:t>
              </a:r>
              <a:r>
                <a:rPr lang="ko-KR" altLang="en-US" sz="2400" dirty="0"/>
                <a:t>크기의 문자형 변수로 선언</a:t>
              </a:r>
            </a:p>
            <a:p>
              <a:r>
                <a:rPr lang="en-US" altLang="ko-KR" sz="2400" dirty="0"/>
                <a:t>b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2 byte </a:t>
              </a:r>
              <a:r>
                <a:rPr lang="ko-KR" altLang="en-US" sz="2400" dirty="0"/>
                <a:t>크기의 </a:t>
              </a:r>
              <a:r>
                <a:rPr lang="en-US" altLang="ko-KR" sz="2400" dirty="0"/>
                <a:t>short </a:t>
              </a:r>
              <a:r>
                <a:rPr lang="ko-KR" altLang="en-US" sz="2400" dirty="0"/>
                <a:t>정수형 변수로 선언</a:t>
              </a:r>
            </a:p>
            <a:p>
              <a:r>
                <a:rPr lang="en-US" altLang="ko-KR" sz="2400" dirty="0"/>
                <a:t>c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4 byte </a:t>
              </a:r>
              <a:r>
                <a:rPr lang="ko-KR" altLang="en-US" sz="2400" dirty="0"/>
                <a:t>크기의 </a:t>
              </a:r>
              <a:r>
                <a:rPr lang="en-US" altLang="ko-KR" sz="2400" dirty="0" err="1"/>
                <a:t>int</a:t>
              </a:r>
              <a:r>
                <a:rPr lang="en-US" altLang="ko-KR" sz="2400" dirty="0"/>
                <a:t> </a:t>
              </a:r>
              <a:r>
                <a:rPr lang="ko-KR" altLang="en-US" sz="2400" dirty="0"/>
                <a:t>정수형 변수로 선언</a:t>
              </a:r>
            </a:p>
            <a:p>
              <a:r>
                <a:rPr lang="en-US" altLang="ko-KR" sz="2400" dirty="0"/>
                <a:t>d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8 byte </a:t>
              </a:r>
              <a:r>
                <a:rPr lang="ko-KR" altLang="en-US" sz="2400" dirty="0"/>
                <a:t>크기의 </a:t>
              </a:r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en-US" altLang="ko-KR" sz="2400" dirty="0"/>
                <a:t> </a:t>
              </a:r>
              <a:r>
                <a:rPr lang="ko-KR" altLang="en-US" sz="2400" dirty="0"/>
                <a:t>정수형 변수로 선언</a:t>
              </a:r>
              <a:endParaRPr sz="2400" dirty="0"/>
            </a:p>
          </p:txBody>
        </p:sp>
        <p:sp>
          <p:nvSpPr>
            <p:cNvPr id="24" name="object 13"/>
            <p:cNvSpPr/>
            <p:nvPr/>
          </p:nvSpPr>
          <p:spPr>
            <a:xfrm>
              <a:off x="1136601" y="2429365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78489" y="5373218"/>
            <a:ext cx="8008311" cy="1059729"/>
            <a:chOff x="1099597" y="3874197"/>
            <a:chExt cx="4678450" cy="424751"/>
          </a:xfrm>
        </p:grpSpPr>
        <p:sp>
          <p:nvSpPr>
            <p:cNvPr id="26" name="object 15"/>
            <p:cNvSpPr/>
            <p:nvPr/>
          </p:nvSpPr>
          <p:spPr>
            <a:xfrm>
              <a:off x="1099597" y="4040902"/>
              <a:ext cx="4678450" cy="25804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8" name="object 18"/>
            <p:cNvSpPr/>
            <p:nvPr/>
          </p:nvSpPr>
          <p:spPr>
            <a:xfrm>
              <a:off x="1100210" y="3874197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5877083"/>
            <a:ext cx="45243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7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611560" y="1476360"/>
            <a:ext cx="8075240" cy="108854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spc="-100" dirty="0" smtClean="0">
                <a:solidFill>
                  <a:schemeClr val="tx1"/>
                </a:solidFill>
              </a:rPr>
              <a:t>적절한 정수형 </a:t>
            </a:r>
            <a:r>
              <a:rPr lang="ko-KR" altLang="en-US" sz="3000" b="1" spc="-100" dirty="0">
                <a:solidFill>
                  <a:schemeClr val="tx1"/>
                </a:solidFill>
              </a:rPr>
              <a:t>변수를 선언하여 </a:t>
            </a:r>
            <a:r>
              <a:rPr lang="en-US" altLang="ko-KR" sz="3000" b="1" spc="-100" dirty="0" smtClean="0">
                <a:solidFill>
                  <a:schemeClr val="tx1"/>
                </a:solidFill>
              </a:rPr>
              <a:t>4294967296</a:t>
            </a:r>
            <a:r>
              <a:rPr lang="ko-KR" altLang="en-US" sz="3000" b="1" spc="-100" dirty="0">
                <a:solidFill>
                  <a:schemeClr val="tx1"/>
                </a:solidFill>
              </a:rPr>
              <a:t>을 저장해 보자</a:t>
            </a:r>
            <a:r>
              <a:rPr lang="en-US" altLang="ko-KR" sz="3000" b="1" spc="-10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71600" y="2658960"/>
            <a:ext cx="535595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#include &lt;</a:t>
            </a:r>
            <a:r>
              <a:rPr lang="en-US" altLang="ko-KR" sz="3000" dirty="0" err="1">
                <a:solidFill>
                  <a:srgbClr val="FF0000"/>
                </a:solidFill>
              </a:rPr>
              <a:t>stdio.h</a:t>
            </a:r>
            <a:r>
              <a:rPr lang="en-US" altLang="ko-KR" sz="3000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main( 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long </a:t>
            </a:r>
            <a:r>
              <a:rPr lang="en-US" altLang="ko-KR" sz="3000" dirty="0" err="1">
                <a:solidFill>
                  <a:srgbClr val="FF0000"/>
                </a:solidFill>
              </a:rPr>
              <a:t>long</a:t>
            </a:r>
            <a:r>
              <a:rPr lang="en-US" altLang="ko-KR" sz="3000" dirty="0">
                <a:solidFill>
                  <a:srgbClr val="FF0000"/>
                </a:solidFill>
              </a:rPr>
              <a:t> a = 4294967296;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</a:t>
            </a:r>
            <a:r>
              <a:rPr lang="en-US" altLang="ko-KR" sz="30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3000" dirty="0">
                <a:solidFill>
                  <a:srgbClr val="FF0000"/>
                </a:solidFill>
              </a:rPr>
              <a:t>("%</a:t>
            </a:r>
            <a:r>
              <a:rPr lang="en-US" altLang="ko-KR" sz="3000" dirty="0" err="1">
                <a:solidFill>
                  <a:srgbClr val="FF0000"/>
                </a:solidFill>
              </a:rPr>
              <a:t>lld</a:t>
            </a:r>
            <a:r>
              <a:rPr lang="en-US" altLang="ko-KR" sz="3000" dirty="0">
                <a:solidFill>
                  <a:srgbClr val="FF0000"/>
                </a:solidFill>
              </a:rPr>
              <a:t>", a);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308304" y="2132856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106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755576" y="2798775"/>
            <a:ext cx="802838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3000" dirty="0">
                <a:latin typeface="YDVYGO31"/>
              </a:rPr>
              <a:t>short</a:t>
            </a:r>
            <a:r>
              <a:rPr lang="ko-KR" altLang="en-US" sz="3000" dirty="0">
                <a:latin typeface="YDVYGO31"/>
              </a:rPr>
              <a:t>형 변수에는 </a:t>
            </a:r>
            <a:r>
              <a:rPr lang="en-US" altLang="ko-KR" sz="3000" dirty="0">
                <a:latin typeface="YDVYGO31"/>
              </a:rPr>
              <a:t>-2</a:t>
            </a:r>
            <a:r>
              <a:rPr lang="en-US" altLang="ko-KR" sz="3000" baseline="30000" dirty="0">
                <a:latin typeface="YDVYGO31"/>
              </a:rPr>
              <a:t>15</a:t>
            </a:r>
            <a:r>
              <a:rPr lang="en-US" altLang="ko-KR" sz="3000" dirty="0">
                <a:latin typeface="YDVYGO31"/>
              </a:rPr>
              <a:t> ~ 2</a:t>
            </a:r>
            <a:r>
              <a:rPr lang="en-US" altLang="ko-KR" sz="3000" baseline="30000" dirty="0">
                <a:latin typeface="YDVYGO31"/>
              </a:rPr>
              <a:t>15</a:t>
            </a:r>
            <a:r>
              <a:rPr lang="en-US" altLang="ko-KR" sz="3000" dirty="0">
                <a:latin typeface="YDVYGO31"/>
              </a:rPr>
              <a:t>-1</a:t>
            </a:r>
            <a:r>
              <a:rPr lang="en-US" altLang="ko-KR" sz="3000" dirty="0" smtClean="0">
                <a:latin typeface="YDVYGO31"/>
              </a:rPr>
              <a:t>, </a:t>
            </a:r>
            <a:r>
              <a:rPr lang="ko-KR" altLang="en-US" sz="3000" dirty="0" smtClean="0">
                <a:latin typeface="YDVYGO31"/>
              </a:rPr>
              <a:t>즉 </a:t>
            </a:r>
            <a:r>
              <a:rPr lang="en-US" altLang="ko-KR" sz="3000" dirty="0" smtClean="0">
                <a:latin typeface="YDVYGO31"/>
              </a:rPr>
              <a:t>-</a:t>
            </a:r>
            <a:r>
              <a:rPr lang="en-US" altLang="ko-KR" sz="3000" dirty="0">
                <a:latin typeface="YDVYGO31"/>
              </a:rPr>
              <a:t>32768 ~ 32767</a:t>
            </a:r>
            <a:r>
              <a:rPr lang="ko-KR" altLang="en-US" sz="3000" dirty="0">
                <a:latin typeface="YDVYGO31"/>
              </a:rPr>
              <a:t>까지의 숫자를 저장할 수 있다</a:t>
            </a:r>
            <a:r>
              <a:rPr lang="en-US" altLang="ko-KR" sz="3000" dirty="0">
                <a:latin typeface="YDVYGO31"/>
              </a:rPr>
              <a:t>. </a:t>
            </a:r>
            <a:r>
              <a:rPr lang="ko-KR" altLang="en-US" sz="3000" dirty="0" smtClean="0">
                <a:latin typeface="YDVYGO31"/>
              </a:rPr>
              <a:t>만약 </a:t>
            </a:r>
            <a:r>
              <a:rPr lang="en-US" altLang="ko-KR" sz="3000" dirty="0" smtClean="0">
                <a:latin typeface="YDVYGO31"/>
              </a:rPr>
              <a:t>32768</a:t>
            </a:r>
            <a:r>
              <a:rPr lang="ko-KR" altLang="en-US" sz="3000" dirty="0">
                <a:latin typeface="YDVYGO31"/>
              </a:rPr>
              <a:t>을 저장하면 어떻게 될까</a:t>
            </a:r>
            <a:r>
              <a:rPr lang="en-US" altLang="ko-KR" sz="3000" dirty="0">
                <a:latin typeface="YDVYGO31"/>
              </a:rPr>
              <a:t>? </a:t>
            </a:r>
            <a:r>
              <a:rPr lang="ko-KR" altLang="en-US" sz="3000" dirty="0">
                <a:latin typeface="YDVYGO31"/>
              </a:rPr>
              <a:t>결과적으로 </a:t>
            </a:r>
            <a:r>
              <a:rPr lang="en-US" altLang="ko-KR" sz="3000" dirty="0">
                <a:latin typeface="YDVYGO31"/>
              </a:rPr>
              <a:t>-32768</a:t>
            </a:r>
            <a:r>
              <a:rPr lang="ko-KR" altLang="en-US" sz="3000" dirty="0">
                <a:latin typeface="YDVYGO31"/>
              </a:rPr>
              <a:t>로 변경된다</a:t>
            </a:r>
            <a:r>
              <a:rPr lang="en-US" altLang="ko-KR" sz="3000" dirty="0">
                <a:latin typeface="YDVYGO31"/>
              </a:rPr>
              <a:t>. </a:t>
            </a:r>
            <a:r>
              <a:rPr lang="ko-KR" altLang="en-US" sz="3000" dirty="0">
                <a:latin typeface="YDVYGO31"/>
              </a:rPr>
              <a:t>그 원리는 다음 </a:t>
            </a:r>
            <a:r>
              <a:rPr lang="ko-KR" altLang="en-US" sz="3000" dirty="0" smtClean="0">
                <a:latin typeface="YDVYGO31"/>
              </a:rPr>
              <a:t>그림으로 설명할 </a:t>
            </a:r>
            <a:r>
              <a:rPr lang="ko-KR" altLang="en-US" sz="3000" dirty="0">
                <a:latin typeface="YDVYGO31"/>
              </a:rPr>
              <a:t>수 있다</a:t>
            </a:r>
            <a:r>
              <a:rPr lang="en-US" altLang="ko-KR" sz="3000" dirty="0">
                <a:latin typeface="YDVYGO31"/>
              </a:rPr>
              <a:t>.</a:t>
            </a:r>
            <a:endParaRPr lang="ko-KR" altLang="en-US" sz="3000" dirty="0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타원 6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611560" y="1549241"/>
            <a:ext cx="80752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 smtClean="0">
                <a:solidFill>
                  <a:schemeClr val="accent3">
                    <a:lumMod val="50000"/>
                  </a:schemeClr>
                </a:solidFill>
              </a:rPr>
              <a:t>변수에 </a:t>
            </a:r>
            <a:r>
              <a:rPr lang="ko-KR" altLang="en-US" sz="3000" b="1" dirty="0" err="1">
                <a:solidFill>
                  <a:schemeClr val="accent3">
                    <a:lumMod val="50000"/>
                  </a:schemeClr>
                </a:solidFill>
              </a:rPr>
              <a:t>자료형의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 표현 범위보다 더 큰 값이 들어가면 어떻게 될까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ko-KR" altLang="en-US" sz="30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23</a:t>
            </a:fld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7038" y="2721261"/>
            <a:ext cx="2941548" cy="289421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949007" y="5819659"/>
            <a:ext cx="3677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latin typeface="YDVYGO33"/>
              </a:rPr>
              <a:t>▲</a:t>
            </a:r>
            <a:r>
              <a:rPr lang="en-US" altLang="ko-KR" sz="2400" dirty="0" smtClean="0">
                <a:latin typeface="YDVYGO33"/>
              </a:rPr>
              <a:t>short</a:t>
            </a:r>
            <a:r>
              <a:rPr lang="ko-KR" altLang="en-US" sz="2400">
                <a:latin typeface="YDVYGO33"/>
              </a:rPr>
              <a:t>형 값의 표현 범위</a:t>
            </a:r>
            <a:endParaRPr lang="ko-KR" altLang="en-US" sz="2400"/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1" y="1556792"/>
            <a:ext cx="78509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 smtClean="0">
                <a:solidFill>
                  <a:schemeClr val="accent3">
                    <a:lumMod val="50000"/>
                  </a:schemeClr>
                </a:solidFill>
              </a:rPr>
              <a:t>변수에 </a:t>
            </a:r>
            <a:r>
              <a:rPr lang="ko-KR" altLang="en-US" sz="3000" b="1" dirty="0" err="1">
                <a:solidFill>
                  <a:schemeClr val="accent3">
                    <a:lumMod val="50000"/>
                  </a:schemeClr>
                </a:solidFill>
              </a:rPr>
              <a:t>자료형의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 표현 범위보다 더 큰 값이 들어가면 어떻게 될까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ko-KR" altLang="en-US" sz="3000" b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87624" y="2726505"/>
            <a:ext cx="39743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dirty="0"/>
              <a:t>short</a:t>
            </a:r>
            <a:r>
              <a:rPr lang="ko-KR" altLang="en-US" sz="3000" dirty="0"/>
              <a:t>형의 최댓값인 </a:t>
            </a:r>
            <a:r>
              <a:rPr lang="en-US" altLang="ko-KR" sz="3000" dirty="0"/>
              <a:t>32767</a:t>
            </a:r>
            <a:r>
              <a:rPr lang="ko-KR" altLang="en-US" sz="3000" dirty="0"/>
              <a:t>보다 더 커지면 최솟값 </a:t>
            </a:r>
            <a:r>
              <a:rPr lang="en-US" altLang="ko-KR" sz="3000" dirty="0"/>
              <a:t>-32768</a:t>
            </a:r>
            <a:r>
              <a:rPr lang="ko-KR" altLang="en-US" sz="3000" dirty="0"/>
              <a:t>로 넘어간다</a:t>
            </a:r>
            <a:r>
              <a:rPr lang="en-US" altLang="ko-KR" sz="3000" dirty="0"/>
              <a:t>. </a:t>
            </a:r>
            <a:r>
              <a:rPr lang="ko-KR" altLang="en-US" sz="3000" dirty="0"/>
              <a:t>반대로 </a:t>
            </a:r>
            <a:r>
              <a:rPr lang="ko-KR" altLang="en-US" sz="3000" dirty="0" smtClean="0"/>
              <a:t>최솟값인 </a:t>
            </a:r>
            <a:r>
              <a:rPr lang="en-US" altLang="ko-KR" sz="3000" dirty="0" smtClean="0"/>
              <a:t>-</a:t>
            </a:r>
            <a:r>
              <a:rPr lang="en-US" altLang="ko-KR" sz="3000" dirty="0"/>
              <a:t>32768</a:t>
            </a:r>
            <a:r>
              <a:rPr lang="ko-KR" altLang="en-US" sz="3000" dirty="0"/>
              <a:t>보다 더 작아지면 </a:t>
            </a:r>
            <a:r>
              <a:rPr lang="ko-KR" altLang="en-US" sz="3000" dirty="0" smtClean="0"/>
              <a:t>최댓값 </a:t>
            </a:r>
            <a:r>
              <a:rPr lang="en-US" altLang="ko-KR" sz="3000" dirty="0" smtClean="0"/>
              <a:t>32767</a:t>
            </a:r>
            <a:r>
              <a:rPr lang="ko-KR" altLang="en-US" sz="3000" dirty="0"/>
              <a:t>로 넘어간다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타원 14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7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err="1">
                <a:solidFill>
                  <a:schemeClr val="accent4">
                    <a:lumMod val="75000"/>
                  </a:schemeClr>
                </a:solidFill>
                <a:latin typeface="+mn-ea"/>
              </a:rPr>
              <a:t>실</a:t>
            </a:r>
            <a:r>
              <a:rPr lang="ko-KR" altLang="en-US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수형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0728" y="1484784"/>
            <a:ext cx="7849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spc="-100" dirty="0" err="1" smtClean="0">
                <a:latin typeface="+mn-ea"/>
              </a:rPr>
              <a:t>실수형은</a:t>
            </a:r>
            <a:r>
              <a:rPr lang="ko-KR" altLang="en-US" sz="3000" spc="-100" dirty="0" smtClean="0">
                <a:latin typeface="+mn-ea"/>
              </a:rPr>
              <a:t> 실수를 표현할 수 있는 </a:t>
            </a:r>
            <a:r>
              <a:rPr lang="ko-KR" altLang="en-US" sz="3000" spc="-100" dirty="0" err="1" smtClean="0">
                <a:latin typeface="+mn-ea"/>
              </a:rPr>
              <a:t>자료형이다</a:t>
            </a:r>
            <a:r>
              <a:rPr lang="en-US" altLang="ko-KR" sz="3000" spc="-100" dirty="0" smtClean="0">
                <a:latin typeface="+mn-ea"/>
              </a:rPr>
              <a:t>.</a:t>
            </a:r>
          </a:p>
          <a:p>
            <a:pPr marL="360000" indent="-3600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smtClean="0">
                <a:latin typeface="+mn-ea"/>
              </a:rPr>
              <a:t>C</a:t>
            </a:r>
            <a:r>
              <a:rPr lang="ko-KR" altLang="en-US" sz="3000" smtClean="0">
                <a:latin typeface="+mn-ea"/>
              </a:rPr>
              <a:t>언어의 실수형 </a:t>
            </a:r>
            <a:r>
              <a:rPr lang="ko-KR" altLang="en-US" sz="3000" dirty="0" err="1">
                <a:latin typeface="+mn-ea"/>
              </a:rPr>
              <a:t>선언자로는</a:t>
            </a:r>
            <a:r>
              <a:rPr lang="ko-KR" altLang="en-US" sz="3000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float, double, long double </a:t>
            </a:r>
            <a:r>
              <a:rPr lang="ko-KR" altLang="en-US" sz="3000">
                <a:latin typeface="+mn-ea"/>
              </a:rPr>
              <a:t>등이 있다</a:t>
            </a:r>
            <a:r>
              <a:rPr lang="en-US" altLang="ko-KR" sz="3000" dirty="0">
                <a:latin typeface="+mn-ea"/>
              </a:rPr>
              <a:t>. </a:t>
            </a:r>
            <a:endParaRPr lang="en-US" altLang="ko-KR" sz="3000" dirty="0" smtClean="0">
              <a:latin typeface="+mn-ea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604884"/>
              </p:ext>
            </p:extLst>
          </p:nvPr>
        </p:nvGraphicFramePr>
        <p:xfrm>
          <a:off x="1042526" y="3096713"/>
          <a:ext cx="7417906" cy="2642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31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3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형 </a:t>
                      </a:r>
                      <a:r>
                        <a:rPr lang="ko-KR" altLang="en-US" sz="2400" dirty="0" err="1" smtClean="0">
                          <a:solidFill>
                            <a:schemeClr val="tx1"/>
                          </a:solidFill>
                        </a:rPr>
                        <a:t>선언자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크기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값의 표현 범위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85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err="1" smtClean="0"/>
                        <a:t>실수형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float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4 byte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-3.40e + 38 ~ 3.40e + 38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485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double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8 byte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-1.79e + 308 ~ 1.79e + 308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2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620324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spc="-300" dirty="0" err="1">
                <a:solidFill>
                  <a:srgbClr val="953735"/>
                </a:solidFill>
              </a:rPr>
              <a:t>실수형</a:t>
            </a:r>
            <a:r>
              <a:rPr lang="ko-KR" altLang="en-US" sz="3000" b="1" spc="-300" dirty="0">
                <a:solidFill>
                  <a:srgbClr val="953735"/>
                </a:solidFill>
              </a:rPr>
              <a:t> 변수의 기억 장소 크기 확인하기</a:t>
            </a:r>
            <a:endParaRPr lang="en-US" altLang="ko-KR" sz="3000" b="1" spc="-300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522836"/>
            <a:ext cx="8013965" cy="2646890"/>
            <a:chOff x="698512" y="1462925"/>
            <a:chExt cx="8013965" cy="2646890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218812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9"/>
              <a:ext cx="7452845" cy="218812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</a:t>
              </a:r>
              <a:r>
                <a:rPr lang="en-US" sz="2400" dirty="0" err="1"/>
                <a:t>sizeof</a:t>
              </a:r>
              <a:r>
                <a:rPr lang="en-US" sz="2400" dirty="0"/>
                <a:t>(float));</a:t>
              </a:r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</a:t>
              </a:r>
              <a:r>
                <a:rPr lang="en-US" sz="2400" dirty="0" err="1"/>
                <a:t>sizeof</a:t>
              </a:r>
              <a:r>
                <a:rPr lang="en-US" sz="2400" dirty="0"/>
                <a:t>(double));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62925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4221088"/>
            <a:ext cx="8008312" cy="1321311"/>
            <a:chOff x="1133655" y="2426708"/>
            <a:chExt cx="4644126" cy="585247"/>
          </a:xfrm>
        </p:grpSpPr>
        <p:sp>
          <p:nvSpPr>
            <p:cNvPr id="17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1133656" y="2671835"/>
              <a:ext cx="324485" cy="34012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 smtClean="0"/>
                <a:t>05</a:t>
              </a:r>
              <a:endParaRPr lang="en-US" altLang="ko-KR"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475656" y="2671834"/>
              <a:ext cx="4302125" cy="34012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float</a:t>
              </a:r>
              <a:r>
                <a:rPr lang="ko-KR" altLang="en-US" sz="2400"/>
                <a:t>형의 크기를 출력</a:t>
              </a:r>
            </a:p>
            <a:p>
              <a:r>
                <a:rPr lang="en-US" altLang="ko-KR" sz="2400" dirty="0"/>
                <a:t>double</a:t>
              </a:r>
              <a:r>
                <a:rPr lang="ko-KR" altLang="en-US" sz="2400"/>
                <a:t>형의 크기를 출력</a:t>
              </a:r>
              <a:endParaRPr sz="2400" dirty="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33655" y="242670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11559" y="5589240"/>
            <a:ext cx="8008311" cy="898051"/>
            <a:chOff x="1060497" y="3903058"/>
            <a:chExt cx="4678450" cy="359949"/>
          </a:xfrm>
        </p:grpSpPr>
        <p:sp>
          <p:nvSpPr>
            <p:cNvPr id="25" name="object 15"/>
            <p:cNvSpPr/>
            <p:nvPr/>
          </p:nvSpPr>
          <p:spPr>
            <a:xfrm>
              <a:off x="1060497" y="4069807"/>
              <a:ext cx="4678450" cy="193200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4 8</a:t>
              </a:r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60498" y="390305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556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678435"/>
            <a:ext cx="547281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 err="1">
                <a:solidFill>
                  <a:srgbClr val="953735"/>
                </a:solidFill>
              </a:rPr>
              <a:t>실수형</a:t>
            </a:r>
            <a:r>
              <a:rPr lang="ko-KR" altLang="en-US" sz="3000" b="1" dirty="0">
                <a:solidFill>
                  <a:srgbClr val="953735"/>
                </a:solidFill>
              </a:rPr>
              <a:t> 변수에 실수 저장하기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692696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5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83568" y="1412776"/>
            <a:ext cx="8028909" cy="4939737"/>
            <a:chOff x="698512" y="1453688"/>
            <a:chExt cx="8028909" cy="4939737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4471737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  <a:endParaRPr sz="2400" dirty="0"/>
            </a:p>
          </p:txBody>
        </p:sp>
        <p:sp>
          <p:nvSpPr>
            <p:cNvPr id="14" name="object 24"/>
            <p:cNvSpPr/>
            <p:nvPr/>
          </p:nvSpPr>
          <p:spPr>
            <a:xfrm>
              <a:off x="1274576" y="1921688"/>
              <a:ext cx="7452845" cy="4471737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	float </a:t>
              </a:r>
              <a:r>
                <a:rPr lang="en-US" sz="2400" dirty="0"/>
                <a:t>a;</a:t>
              </a:r>
            </a:p>
            <a:p>
              <a:r>
                <a:rPr lang="en-US" sz="2400" dirty="0" smtClean="0"/>
                <a:t>	double </a:t>
              </a:r>
              <a:r>
                <a:rPr lang="en-US" sz="2400" dirty="0"/>
                <a:t>b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	a </a:t>
              </a:r>
              <a:r>
                <a:rPr lang="en-US" sz="2400" dirty="0"/>
                <a:t>= 3.14159;</a:t>
              </a:r>
            </a:p>
            <a:p>
              <a:r>
                <a:rPr lang="en-US" sz="2400" dirty="0" smtClean="0"/>
                <a:t>	b </a:t>
              </a:r>
              <a:r>
                <a:rPr lang="en-US" sz="2400" dirty="0"/>
                <a:t>= 1.79e + 308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("%f\n", a);</a:t>
              </a:r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("%e\n", b);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44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483560" y="887093"/>
            <a:ext cx="547281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 err="1">
                <a:solidFill>
                  <a:srgbClr val="953735"/>
                </a:solidFill>
              </a:rPr>
              <a:t>실수형</a:t>
            </a:r>
            <a:r>
              <a:rPr lang="ko-KR" altLang="en-US" sz="3000" b="1" dirty="0">
                <a:solidFill>
                  <a:srgbClr val="953735"/>
                </a:solidFill>
              </a:rPr>
              <a:t> 변수에 실수 저장하기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5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11560" y="1641625"/>
            <a:ext cx="8008310" cy="1514373"/>
            <a:chOff x="1133656" y="2431020"/>
            <a:chExt cx="4644125" cy="670760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708912"/>
              <a:ext cx="324485" cy="392868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08</a:t>
              </a:r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11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708912"/>
              <a:ext cx="4302125" cy="392868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1.79 * 10</a:t>
              </a:r>
              <a:r>
                <a:rPr lang="en-US" altLang="ko-KR" sz="2400" baseline="30000" dirty="0"/>
                <a:t>308</a:t>
              </a:r>
              <a:r>
                <a:rPr lang="ko-KR" altLang="en-US" sz="2400"/>
                <a:t>값을 </a:t>
              </a:r>
              <a:r>
                <a:rPr lang="en-US" altLang="ko-KR" sz="2400" dirty="0"/>
                <a:t>b</a:t>
              </a:r>
              <a:r>
                <a:rPr lang="ko-KR" altLang="en-US" sz="2400"/>
                <a:t>에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b</a:t>
              </a:r>
              <a:r>
                <a:rPr lang="ko-KR" altLang="en-US" sz="2400"/>
                <a:t>의 값을 지수 형식으로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4337" y="2431020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11560" y="3315394"/>
            <a:ext cx="8008311" cy="2074671"/>
            <a:chOff x="1099597" y="3854970"/>
            <a:chExt cx="4678450" cy="831551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64561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4" name="object 18"/>
            <p:cNvSpPr/>
            <p:nvPr/>
          </p:nvSpPr>
          <p:spPr>
            <a:xfrm>
              <a:off x="1099597" y="3854970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149080"/>
            <a:ext cx="2788865" cy="97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6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문자형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0728" y="1697588"/>
            <a:ext cx="80760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문자형은 문자 하나를 표현할 수 있는 </a:t>
            </a:r>
            <a:r>
              <a:rPr lang="ko-KR" altLang="en-US" sz="3000" dirty="0" err="1">
                <a:latin typeface="+mn-ea"/>
              </a:rPr>
              <a:t>자료형이다</a:t>
            </a:r>
            <a:r>
              <a:rPr lang="en-US" altLang="ko-KR" sz="3000" dirty="0" smtClean="0">
                <a:latin typeface="+mn-ea"/>
              </a:rPr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문자형 </a:t>
            </a:r>
            <a:r>
              <a:rPr lang="ko-KR" altLang="en-US" sz="3000" dirty="0" err="1">
                <a:latin typeface="+mn-ea"/>
              </a:rPr>
              <a:t>선언자로는</a:t>
            </a:r>
            <a:r>
              <a:rPr lang="ko-KR" altLang="en-US" sz="3000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char</a:t>
            </a:r>
            <a:r>
              <a:rPr lang="ko-KR" altLang="en-US" sz="3000">
                <a:latin typeface="+mn-ea"/>
              </a:rPr>
              <a:t>를 사용한다</a:t>
            </a:r>
            <a:r>
              <a:rPr lang="en-US" altLang="ko-KR" sz="3000" dirty="0">
                <a:latin typeface="+mn-ea"/>
              </a:rPr>
              <a:t>.</a:t>
            </a:r>
            <a:endParaRPr lang="en-US" altLang="ko-KR" sz="3000" dirty="0" smtClean="0">
              <a:latin typeface="+mn-ea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314702"/>
              </p:ext>
            </p:extLst>
          </p:nvPr>
        </p:nvGraphicFramePr>
        <p:xfrm>
          <a:off x="1042526" y="3417999"/>
          <a:ext cx="7417906" cy="166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3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형 </a:t>
                      </a:r>
                      <a:r>
                        <a:rPr lang="ko-KR" altLang="en-US" sz="2400" dirty="0" err="1" smtClean="0">
                          <a:solidFill>
                            <a:schemeClr val="tx1"/>
                          </a:solidFill>
                        </a:rPr>
                        <a:t>선언자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크기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값의 표현 범위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8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문자형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char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1 byte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-2</a:t>
                      </a:r>
                      <a:r>
                        <a:rPr lang="en-US" altLang="ko-KR" sz="2400" baseline="30000" dirty="0" smtClean="0"/>
                        <a:t>7</a:t>
                      </a:r>
                      <a:r>
                        <a:rPr lang="en-US" altLang="ko-KR" sz="2400" dirty="0" smtClean="0"/>
                        <a:t> ~ 2</a:t>
                      </a:r>
                      <a:r>
                        <a:rPr lang="en-US" altLang="ko-KR" sz="2400" baseline="30000" dirty="0" smtClean="0"/>
                        <a:t>7</a:t>
                      </a:r>
                      <a:r>
                        <a:rPr lang="en-US" altLang="ko-KR" sz="2400" dirty="0" smtClean="0"/>
                        <a:t>-1(-128 ~ 127)</a:t>
                      </a:r>
                      <a:endParaRPr lang="ko-KR" altLang="en-US" sz="240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40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515580" y="908214"/>
            <a:ext cx="5728828" cy="93274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문자형 변수의 기억 장소 크기와 </a:t>
            </a:r>
            <a:r>
              <a:rPr lang="ko-KR" altLang="en-US" sz="3000" b="1" dirty="0" err="1">
                <a:solidFill>
                  <a:srgbClr val="953735"/>
                </a:solidFill>
              </a:rPr>
              <a:t>저장값</a:t>
            </a:r>
            <a:r>
              <a:rPr lang="ko-KR" altLang="en-US" sz="3000" b="1" dirty="0">
                <a:solidFill>
                  <a:srgbClr val="953735"/>
                </a:solidFill>
              </a:rPr>
              <a:t>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6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72835" y="1829251"/>
            <a:ext cx="8013965" cy="4432073"/>
            <a:chOff x="698512" y="1457296"/>
            <a:chExt cx="8013965" cy="4432073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967681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3967681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	char </a:t>
              </a:r>
              <a:r>
                <a:rPr lang="en-US" sz="2400" dirty="0"/>
                <a:t>a;</a:t>
              </a:r>
            </a:p>
            <a:p>
              <a:r>
                <a:rPr lang="en-US" sz="2400" dirty="0" smtClean="0"/>
                <a:t>	a </a:t>
              </a:r>
              <a:r>
                <a:rPr lang="en-US" sz="2400" dirty="0"/>
                <a:t>= 'A</a:t>
              </a:r>
              <a:r>
                <a:rPr lang="en-US" sz="2400" dirty="0" smtClean="0"/>
                <a:t>';</a:t>
              </a:r>
            </a:p>
            <a:p>
              <a:endParaRPr lang="en-US" sz="2400" dirty="0"/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</a:t>
              </a:r>
              <a:r>
                <a:rPr lang="en-US" sz="2400" dirty="0" err="1"/>
                <a:t>sizeof</a:t>
              </a:r>
              <a:r>
                <a:rPr lang="en-US" sz="2400" dirty="0"/>
                <a:t>(a));</a:t>
              </a:r>
            </a:p>
            <a:p>
              <a:r>
                <a:rPr lang="en-US" sz="2400" dirty="0" smtClean="0"/>
                <a:t>	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("%c %d", a, a);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7296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25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양쪽 모서리가 둥근 사각형 9"/>
          <p:cNvSpPr/>
          <p:nvPr/>
        </p:nvSpPr>
        <p:spPr>
          <a:xfrm>
            <a:off x="1043608" y="3596809"/>
            <a:ext cx="1469584" cy="432048"/>
          </a:xfrm>
          <a:prstGeom prst="round2SameRect">
            <a:avLst/>
          </a:prstGeom>
          <a:ln w="952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요리</a:t>
            </a:r>
            <a:endParaRPr lang="ko-KR" altLang="en-US" sz="2400" b="1" dirty="0"/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4505623" y="3596809"/>
            <a:ext cx="2082601" cy="432048"/>
          </a:xfrm>
          <a:prstGeom prst="round2SameRect">
            <a:avLst/>
          </a:prstGeom>
          <a:ln w="952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프로그래밍</a:t>
            </a:r>
            <a:endParaRPr lang="ko-KR" altLang="en-US" sz="2400" b="1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4294967295"/>
          </p:nvPr>
        </p:nvSpPr>
        <p:spPr>
          <a:xfrm>
            <a:off x="539552" y="953394"/>
            <a:ext cx="7920880" cy="241606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ko-KR" altLang="en-US" sz="3000" dirty="0" smtClean="0">
                <a:latin typeface="+mn-ea"/>
              </a:rPr>
              <a:t>조리 과정과 프로그램 작성 과정은 유사하다</a:t>
            </a:r>
            <a:r>
              <a:rPr lang="en-US" altLang="ko-KR" sz="3000" dirty="0" smtClean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요리사는 프로그래머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음식은 프로그램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음식 재료들은 자료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그릇은 기억 장소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조리법은 알고리즘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조리 </a:t>
            </a:r>
            <a:r>
              <a:rPr lang="ko-KR" altLang="en-US" sz="3000" dirty="0" smtClean="0">
                <a:latin typeface="+mn-ea"/>
              </a:rPr>
              <a:t>기구는 프로그래밍 </a:t>
            </a:r>
            <a:r>
              <a:rPr lang="ko-KR" altLang="en-US" sz="3000" dirty="0">
                <a:latin typeface="+mn-ea"/>
              </a:rPr>
              <a:t>언어라고 볼 수 있다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spc="-6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8" y="-2669"/>
            <a:ext cx="9138072" cy="551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1. </a:t>
            </a:r>
            <a:r>
              <a:rPr lang="ko-KR" altLang="en-US" sz="3200" b="1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cs typeface="+mj-cs"/>
              </a:rPr>
              <a:t>프로그래밍의 기초</a:t>
            </a:r>
            <a:endParaRPr lang="ko-KR" altLang="en-US" sz="32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2159" y="-2670"/>
            <a:ext cx="2691841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중단원 도입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8" name="그림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01522"/>
            <a:ext cx="3024336" cy="2016000"/>
          </a:xfrm>
          <a:prstGeom prst="rect">
            <a:avLst/>
          </a:prstGeom>
        </p:spPr>
      </p:pic>
      <p:pic>
        <p:nvPicPr>
          <p:cNvPr id="9" name="그림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01522"/>
            <a:ext cx="3024336" cy="20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487785" y="907377"/>
            <a:ext cx="5684615" cy="93274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문자형 변수의 기억 장소 크기와 </a:t>
            </a:r>
            <a:r>
              <a:rPr lang="ko-KR" altLang="en-US" sz="3000" b="1" dirty="0" err="1">
                <a:solidFill>
                  <a:srgbClr val="953735"/>
                </a:solidFill>
              </a:rPr>
              <a:t>저장값</a:t>
            </a:r>
            <a:r>
              <a:rPr lang="ko-KR" altLang="en-US" sz="3000" b="1" dirty="0">
                <a:solidFill>
                  <a:srgbClr val="953735"/>
                </a:solidFill>
              </a:rPr>
              <a:t>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6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78487" y="2035848"/>
            <a:ext cx="8008312" cy="1524457"/>
            <a:chOff x="1133655" y="2426784"/>
            <a:chExt cx="4644126" cy="675227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708912"/>
              <a:ext cx="324485" cy="393099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08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708912"/>
              <a:ext cx="4302125" cy="393099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a</a:t>
              </a:r>
              <a:r>
                <a:rPr lang="ko-KR" altLang="en-US" sz="2400"/>
                <a:t>의 값을 아스키 문자와 아스키코드 값으로 각각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3655" y="2426784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78489" y="3729941"/>
            <a:ext cx="8008311" cy="1427251"/>
            <a:chOff x="1099597" y="3864918"/>
            <a:chExt cx="4678450" cy="572058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396074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</a:t>
              </a:r>
            </a:p>
            <a:p>
              <a:r>
                <a:rPr lang="en-US" sz="2400" dirty="0" smtClean="0"/>
                <a:t>A 65</a:t>
              </a:r>
              <a:endParaRPr sz="2400" dirty="0"/>
            </a:p>
          </p:txBody>
        </p:sp>
        <p:sp>
          <p:nvSpPr>
            <p:cNvPr id="24" name="object 18"/>
            <p:cNvSpPr/>
            <p:nvPr/>
          </p:nvSpPr>
          <p:spPr>
            <a:xfrm>
              <a:off x="1099597" y="3864918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484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1605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문자 </a:t>
            </a:r>
            <a:r>
              <a:rPr lang="en-US" altLang="ko-KR" sz="3000" b="1" dirty="0">
                <a:solidFill>
                  <a:schemeClr val="tx1"/>
                </a:solidFill>
              </a:rPr>
              <a:t>'@'</a:t>
            </a:r>
            <a:r>
              <a:rPr lang="ko-KR" altLang="en-US" sz="3000" b="1">
                <a:solidFill>
                  <a:schemeClr val="tx1"/>
                </a:solidFill>
              </a:rPr>
              <a:t>의 아스키코드 값을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02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71600" y="2780928"/>
            <a:ext cx="535595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#include &lt;</a:t>
            </a:r>
            <a:r>
              <a:rPr lang="en-US" altLang="ko-KR" sz="3000" dirty="0" err="1">
                <a:solidFill>
                  <a:srgbClr val="FF0000"/>
                </a:solidFill>
              </a:rPr>
              <a:t>stdio.h</a:t>
            </a:r>
            <a:r>
              <a:rPr lang="en-US" altLang="ko-KR" sz="3000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main( 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long </a:t>
            </a:r>
            <a:r>
              <a:rPr lang="en-US" altLang="ko-KR" sz="3000" dirty="0" err="1">
                <a:solidFill>
                  <a:srgbClr val="FF0000"/>
                </a:solidFill>
              </a:rPr>
              <a:t>long</a:t>
            </a:r>
            <a:r>
              <a:rPr lang="en-US" altLang="ko-KR" sz="3000" dirty="0">
                <a:solidFill>
                  <a:srgbClr val="FF0000"/>
                </a:solidFill>
              </a:rPr>
              <a:t> a = 4294967296;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</a:t>
            </a:r>
            <a:r>
              <a:rPr lang="en-US" altLang="ko-KR" sz="30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3000" dirty="0">
                <a:solidFill>
                  <a:srgbClr val="FF0000"/>
                </a:solidFill>
              </a:rPr>
              <a:t>("%</a:t>
            </a:r>
            <a:r>
              <a:rPr lang="en-US" altLang="ko-KR" sz="3000" dirty="0" err="1">
                <a:solidFill>
                  <a:srgbClr val="FF0000"/>
                </a:solidFill>
              </a:rPr>
              <a:t>lld</a:t>
            </a:r>
            <a:r>
              <a:rPr lang="en-US" altLang="ko-KR" sz="3000" dirty="0">
                <a:solidFill>
                  <a:srgbClr val="FF0000"/>
                </a:solidFill>
              </a:rPr>
              <a:t>", a);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236296" y="2149131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971600" y="1916832"/>
            <a:ext cx="6552728" cy="324036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변수에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저장할 수 있는 기본적인 자료는 정수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실수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문자이다</a:t>
            </a:r>
            <a:r>
              <a:rPr lang="en-US" altLang="ko-KR" sz="3000" b="1" dirty="0" smtClean="0">
                <a:solidFill>
                  <a:schemeClr val="tx1"/>
                </a:solidFill>
                <a:latin typeface="+mn-ea"/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정수의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자료형은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char, short, </a:t>
            </a:r>
            <a:r>
              <a:rPr lang="en-US" altLang="ko-KR" sz="3000" b="1" dirty="0" err="1">
                <a:solidFill>
                  <a:schemeClr val="tx1"/>
                </a:solidFill>
                <a:latin typeface="+mn-ea"/>
              </a:rPr>
              <a:t>int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long </a:t>
            </a:r>
            <a:r>
              <a:rPr lang="en-US" altLang="ko-KR" sz="3000" b="1" dirty="0" err="1">
                <a:solidFill>
                  <a:schemeClr val="tx1"/>
                </a:solidFill>
                <a:latin typeface="+mn-ea"/>
              </a:rPr>
              <a:t>long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등이 있고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실수의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자료형은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float, double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등이 있으며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문자의 </a:t>
            </a:r>
            <a:r>
              <a:rPr lang="ko-KR" altLang="en-US" sz="3000" b="1" dirty="0" err="1" smtClean="0">
                <a:solidFill>
                  <a:schemeClr val="tx1"/>
                </a:solidFill>
                <a:latin typeface="+mn-ea"/>
              </a:rPr>
              <a:t>자료형은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char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가 </a:t>
            </a: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있다</a:t>
            </a:r>
            <a:r>
              <a:rPr lang="en-US" altLang="ko-KR" sz="3000" b="1" dirty="0" smtClean="0">
                <a:solidFill>
                  <a:schemeClr val="tx1"/>
                </a:solidFill>
                <a:latin typeface="+mn-ea"/>
              </a:rPr>
              <a:t>.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67544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02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변수의 자료형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91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2018718"/>
            <a:ext cx="698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상수의 </a:t>
            </a:r>
            <a:r>
              <a:rPr lang="ko-KR" altLang="en-US" sz="3000" b="1" dirty="0"/>
              <a:t>개념과 특징을 설명할 수 있다</a:t>
            </a:r>
            <a:r>
              <a:rPr lang="en-US" altLang="ko-KR" sz="3000" b="1" dirty="0" smtClean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상수의 </a:t>
            </a:r>
            <a:r>
              <a:rPr lang="ko-KR" altLang="en-US" sz="3000" b="1" dirty="0" err="1"/>
              <a:t>자료형을</a:t>
            </a:r>
            <a:r>
              <a:rPr lang="ko-KR" altLang="en-US" sz="3000" b="1" dirty="0"/>
              <a:t> 활용하여 프로그램을 작성할 수 있다</a:t>
            </a:r>
            <a:r>
              <a:rPr lang="en-US" altLang="ko-KR" sz="3000" b="1" dirty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317117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163228"/>
            <a:ext cx="5505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상수가 </a:t>
            </a:r>
            <a:r>
              <a:rPr lang="ko-KR" altLang="en-US" sz="3000" b="1" dirty="0" err="1"/>
              <a:t>자료형을</a:t>
            </a:r>
            <a:r>
              <a:rPr lang="ko-KR" altLang="en-US" sz="3000" b="1" dirty="0"/>
              <a:t> 갖는 이유는 무엇일까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2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상수란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?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0728" y="1697588"/>
            <a:ext cx="756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상수</a:t>
            </a:r>
            <a:r>
              <a:rPr lang="en-US" altLang="ko-KR" sz="3000" dirty="0"/>
              <a:t>(constant)</a:t>
            </a:r>
            <a:r>
              <a:rPr lang="ko-KR" altLang="en-US" sz="3000" dirty="0"/>
              <a:t>는 프로그램 실행 도중에는 값을 변경할 수 없는 데이터를 </a:t>
            </a:r>
            <a:r>
              <a:rPr lang="ko-KR" altLang="en-US" sz="3000" dirty="0" smtClean="0"/>
              <a:t>말한다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상수를 숫자나 문자와 같은 실제 값으로 표현한 것을 </a:t>
            </a:r>
            <a:r>
              <a:rPr lang="ko-KR" altLang="en-US" sz="3000" dirty="0" err="1" smtClean="0"/>
              <a:t>리터럴</a:t>
            </a:r>
            <a:r>
              <a:rPr lang="ko-KR" altLang="en-US" sz="3000" dirty="0" smtClean="0"/>
              <a:t> 상수</a:t>
            </a:r>
            <a:r>
              <a:rPr lang="en-US" altLang="ko-KR" sz="3000" dirty="0" smtClean="0"/>
              <a:t>(literal constant)</a:t>
            </a:r>
            <a:r>
              <a:rPr lang="ko-KR" altLang="en-US" sz="3000" dirty="0" smtClean="0"/>
              <a:t>라고 한다</a:t>
            </a:r>
            <a:r>
              <a:rPr lang="en-US" altLang="ko-KR" sz="3000" dirty="0" smtClean="0"/>
              <a:t>.</a:t>
            </a:r>
          </a:p>
          <a:p>
            <a:pPr algn="just">
              <a:buClr>
                <a:schemeClr val="accent1"/>
              </a:buClr>
              <a:buSzPct val="90000"/>
            </a:pPr>
            <a:r>
              <a:rPr lang="en-US" altLang="ko-KR" sz="3000" dirty="0" smtClean="0"/>
              <a:t> 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상수는 </a:t>
            </a:r>
            <a:r>
              <a:rPr lang="ko-KR" altLang="en-US" sz="3000" dirty="0" err="1" smtClean="0"/>
              <a:t>자료형에</a:t>
            </a:r>
            <a:r>
              <a:rPr lang="ko-KR" altLang="en-US" sz="3000" dirty="0" smtClean="0"/>
              <a:t> 따라 </a:t>
            </a:r>
            <a:r>
              <a:rPr lang="ko-KR" altLang="en-US" sz="3000" dirty="0"/>
              <a:t>정수</a:t>
            </a:r>
            <a:r>
              <a:rPr lang="en-US" altLang="ko-KR" sz="3000" dirty="0"/>
              <a:t>, </a:t>
            </a:r>
            <a:r>
              <a:rPr lang="ko-KR" altLang="en-US" sz="3000" dirty="0"/>
              <a:t>실수</a:t>
            </a:r>
            <a:r>
              <a:rPr lang="en-US" altLang="ko-KR" sz="3000" dirty="0"/>
              <a:t>, </a:t>
            </a:r>
            <a:r>
              <a:rPr lang="ko-KR" altLang="en-US" sz="3000" dirty="0"/>
              <a:t>문자 상수 등으로 구분할 수 있다</a:t>
            </a:r>
            <a:r>
              <a:rPr lang="en-US" altLang="ko-KR" sz="3000" dirty="0"/>
              <a:t>.</a:t>
            </a:r>
            <a:endParaRPr lang="en-US" altLang="ko-KR" sz="3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259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정수 상수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858775" y="1697588"/>
            <a:ext cx="78280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정수 상수를 표현하는 규칙은 다음과 같다</a:t>
            </a:r>
            <a:r>
              <a:rPr lang="en-US" altLang="ko-KR" sz="3000" dirty="0" smtClean="0"/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259632" y="2290361"/>
            <a:ext cx="7057960" cy="4027214"/>
          </a:xfrm>
          <a:prstGeom prst="roundRect">
            <a:avLst>
              <a:gd name="adj" fmla="val 30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>
                <a:latin typeface="+mn-ea"/>
              </a:rPr>
              <a:t>소수점</a:t>
            </a:r>
            <a:r>
              <a:rPr lang="en-US" altLang="ko-KR" sz="2400" dirty="0">
                <a:latin typeface="+mn-ea"/>
              </a:rPr>
              <a:t>(.)</a:t>
            </a:r>
            <a:r>
              <a:rPr lang="ko-KR" altLang="en-US" sz="2400" dirty="0">
                <a:latin typeface="+mn-ea"/>
              </a:rPr>
              <a:t>을 포함하지 않는다</a:t>
            </a:r>
            <a:r>
              <a:rPr lang="en-US" altLang="ko-KR" sz="2400" dirty="0">
                <a:latin typeface="+mn-ea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atin typeface="+mn-ea"/>
              </a:rPr>
              <a:t>수치 </a:t>
            </a:r>
            <a:r>
              <a:rPr lang="ko-KR" altLang="en-US" sz="2400" dirty="0">
                <a:latin typeface="+mn-ea"/>
              </a:rPr>
              <a:t>앞에 부호</a:t>
            </a:r>
            <a:r>
              <a:rPr lang="en-US" altLang="ko-KR" sz="2400" dirty="0">
                <a:latin typeface="+mn-ea"/>
              </a:rPr>
              <a:t>(+, -)</a:t>
            </a:r>
            <a:r>
              <a:rPr lang="ko-KR" altLang="en-US" sz="2400" dirty="0">
                <a:latin typeface="+mn-ea"/>
              </a:rPr>
              <a:t>를 포함할 수 있으며 </a:t>
            </a:r>
            <a:r>
              <a:rPr lang="en-US" altLang="ko-KR" sz="2400" dirty="0">
                <a:latin typeface="+mn-ea"/>
              </a:rPr>
              <a:t>+</a:t>
            </a:r>
            <a:r>
              <a:rPr lang="ko-KR" altLang="en-US" sz="2400" dirty="0">
                <a:latin typeface="+mn-ea"/>
              </a:rPr>
              <a:t>는 생략 가능하다</a:t>
            </a:r>
            <a:r>
              <a:rPr lang="en-US" altLang="ko-KR" sz="2400" dirty="0">
                <a:latin typeface="+mn-ea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atin typeface="+mn-ea"/>
              </a:rPr>
              <a:t>정수는 </a:t>
            </a:r>
            <a:r>
              <a:rPr lang="ko-KR" altLang="en-US" sz="2400" dirty="0">
                <a:latin typeface="+mn-ea"/>
              </a:rPr>
              <a:t>기본적으로 </a:t>
            </a:r>
            <a:r>
              <a:rPr lang="en-US" altLang="ko-KR" sz="2400" dirty="0">
                <a:latin typeface="+mn-ea"/>
              </a:rPr>
              <a:t>10</a:t>
            </a:r>
            <a:r>
              <a:rPr lang="ko-KR" altLang="en-US" sz="2400" dirty="0">
                <a:latin typeface="+mn-ea"/>
              </a:rPr>
              <a:t>진수이며</a:t>
            </a:r>
            <a:r>
              <a:rPr lang="en-US" altLang="ko-KR" sz="2400" dirty="0">
                <a:latin typeface="+mn-ea"/>
              </a:rPr>
              <a:t>, </a:t>
            </a:r>
            <a:r>
              <a:rPr lang="ko-KR" altLang="en-US" sz="2400" dirty="0">
                <a:latin typeface="+mn-ea"/>
              </a:rPr>
              <a:t>수치 앞에 </a:t>
            </a:r>
            <a:r>
              <a:rPr lang="en-US" altLang="ko-KR" sz="2400" dirty="0">
                <a:latin typeface="+mn-ea"/>
              </a:rPr>
              <a:t>0</a:t>
            </a:r>
            <a:r>
              <a:rPr lang="ko-KR" altLang="en-US" sz="2400" dirty="0">
                <a:latin typeface="+mn-ea"/>
              </a:rPr>
              <a:t>을 붙이면 </a:t>
            </a:r>
            <a:r>
              <a:rPr lang="en-US" altLang="ko-KR" sz="2400" dirty="0">
                <a:latin typeface="+mn-ea"/>
              </a:rPr>
              <a:t>8</a:t>
            </a:r>
            <a:r>
              <a:rPr lang="ko-KR" altLang="en-US" sz="2400" dirty="0">
                <a:latin typeface="+mn-ea"/>
              </a:rPr>
              <a:t>진수</a:t>
            </a:r>
            <a:r>
              <a:rPr lang="en-US" altLang="ko-KR" sz="2400" dirty="0">
                <a:latin typeface="+mn-ea"/>
              </a:rPr>
              <a:t>, 0x</a:t>
            </a:r>
            <a:r>
              <a:rPr lang="ko-KR" altLang="en-US" sz="2400" dirty="0">
                <a:latin typeface="+mn-ea"/>
              </a:rPr>
              <a:t>를 붙이면 </a:t>
            </a:r>
            <a:r>
              <a:rPr lang="en-US" altLang="ko-KR" sz="2400" dirty="0">
                <a:latin typeface="+mn-ea"/>
              </a:rPr>
              <a:t>16</a:t>
            </a:r>
            <a:r>
              <a:rPr lang="ko-KR" altLang="en-US" sz="2400" dirty="0">
                <a:latin typeface="+mn-ea"/>
              </a:rPr>
              <a:t>진수로 인식한다</a:t>
            </a:r>
            <a:r>
              <a:rPr lang="en-US" altLang="ko-KR" sz="2400" dirty="0">
                <a:latin typeface="+mn-ea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atin typeface="+mn-ea"/>
              </a:rPr>
              <a:t>정수 </a:t>
            </a:r>
            <a:r>
              <a:rPr lang="ko-KR" altLang="en-US" sz="2400" dirty="0">
                <a:latin typeface="+mn-ea"/>
              </a:rPr>
              <a:t>상수의 기본 </a:t>
            </a:r>
            <a:r>
              <a:rPr lang="ko-KR" altLang="en-US" sz="2400" dirty="0" err="1">
                <a:latin typeface="+mn-ea"/>
              </a:rPr>
              <a:t>자료형은</a:t>
            </a:r>
            <a:r>
              <a:rPr lang="ko-KR" altLang="en-US" sz="2400" dirty="0">
                <a:latin typeface="+mn-ea"/>
              </a:rPr>
              <a:t> </a:t>
            </a:r>
            <a:r>
              <a:rPr lang="en-US" altLang="ko-KR" sz="2400" dirty="0" err="1">
                <a:latin typeface="+mn-ea"/>
              </a:rPr>
              <a:t>int</a:t>
            </a:r>
            <a:r>
              <a:rPr lang="ko-KR" altLang="en-US" sz="2400" dirty="0">
                <a:latin typeface="+mn-ea"/>
              </a:rPr>
              <a:t>형으로 </a:t>
            </a:r>
            <a:r>
              <a:rPr lang="en-US" altLang="ko-KR" sz="2400" dirty="0" smtClean="0">
                <a:latin typeface="+mn-ea"/>
              </a:rPr>
              <a:t>4 byte </a:t>
            </a:r>
            <a:r>
              <a:rPr lang="ko-KR" altLang="en-US" sz="2400" dirty="0">
                <a:latin typeface="+mn-ea"/>
              </a:rPr>
              <a:t>기억 공간에 </a:t>
            </a:r>
            <a:r>
              <a:rPr lang="en-US" altLang="ko-KR" sz="2400" dirty="0">
                <a:latin typeface="+mn-ea"/>
              </a:rPr>
              <a:t>-</a:t>
            </a:r>
            <a:r>
              <a:rPr lang="en-US" altLang="ko-KR" sz="2400" dirty="0" smtClean="0">
                <a:latin typeface="+mn-ea"/>
              </a:rPr>
              <a:t>2</a:t>
            </a:r>
            <a:r>
              <a:rPr lang="en-US" altLang="ko-KR" sz="2400" baseline="30000" dirty="0" smtClean="0">
                <a:latin typeface="+mn-ea"/>
              </a:rPr>
              <a:t>31</a:t>
            </a:r>
            <a:r>
              <a:rPr lang="en-US" altLang="ko-KR" sz="2400" dirty="0" smtClean="0">
                <a:latin typeface="+mn-ea"/>
              </a:rPr>
              <a:t>+1 </a:t>
            </a:r>
            <a:r>
              <a:rPr lang="en-US" altLang="ko-KR" sz="2400" dirty="0">
                <a:latin typeface="+mn-ea"/>
              </a:rPr>
              <a:t>~ </a:t>
            </a:r>
            <a:r>
              <a:rPr lang="en-US" altLang="ko-KR" sz="2400" dirty="0" smtClean="0">
                <a:latin typeface="+mn-ea"/>
              </a:rPr>
              <a:t>2</a:t>
            </a:r>
            <a:r>
              <a:rPr lang="en-US" altLang="ko-KR" sz="2400" baseline="30000" dirty="0" smtClean="0">
                <a:latin typeface="+mn-ea"/>
              </a:rPr>
              <a:t>31</a:t>
            </a:r>
            <a:r>
              <a:rPr lang="en-US" altLang="ko-KR" sz="2400" dirty="0" smtClean="0">
                <a:latin typeface="+mn-ea"/>
              </a:rPr>
              <a:t>-1 </a:t>
            </a:r>
            <a:r>
              <a:rPr lang="ko-KR" altLang="en-US" sz="2400" dirty="0">
                <a:latin typeface="+mn-ea"/>
              </a:rPr>
              <a:t>범위의 정수를 </a:t>
            </a:r>
            <a:r>
              <a:rPr lang="ko-KR" altLang="en-US" sz="2400" dirty="0" smtClean="0">
                <a:latin typeface="+mn-ea"/>
              </a:rPr>
              <a:t>저장할 수 </a:t>
            </a:r>
            <a:r>
              <a:rPr lang="ko-KR" altLang="en-US" sz="2400" dirty="0">
                <a:latin typeface="+mn-ea"/>
              </a:rPr>
              <a:t>있다</a:t>
            </a:r>
            <a:r>
              <a:rPr lang="en-US" altLang="ko-KR" sz="2400" dirty="0">
                <a:latin typeface="+mn-ea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atin typeface="+mn-ea"/>
              </a:rPr>
              <a:t>수치 </a:t>
            </a:r>
            <a:r>
              <a:rPr lang="ko-KR" altLang="en-US" sz="2400" dirty="0">
                <a:latin typeface="+mn-ea"/>
              </a:rPr>
              <a:t>뒤에 </a:t>
            </a:r>
            <a:r>
              <a:rPr lang="en-US" altLang="ko-KR" sz="2400" dirty="0">
                <a:latin typeface="+mn-ea"/>
              </a:rPr>
              <a:t>LL </a:t>
            </a:r>
            <a:r>
              <a:rPr lang="ko-KR" altLang="en-US" sz="2400" dirty="0">
                <a:latin typeface="+mn-ea"/>
              </a:rPr>
              <a:t>또는 </a:t>
            </a:r>
            <a:r>
              <a:rPr lang="en-US" altLang="ko-KR" sz="2400" dirty="0" err="1">
                <a:latin typeface="+mn-ea"/>
              </a:rPr>
              <a:t>ll</a:t>
            </a:r>
            <a:r>
              <a:rPr lang="ko-KR" altLang="en-US" sz="2400" dirty="0">
                <a:latin typeface="+mn-ea"/>
              </a:rPr>
              <a:t>을 붙이면 </a:t>
            </a:r>
            <a:r>
              <a:rPr lang="en-US" altLang="ko-KR" sz="2400" dirty="0">
                <a:latin typeface="+mn-ea"/>
              </a:rPr>
              <a:t>long </a:t>
            </a:r>
            <a:r>
              <a:rPr lang="en-US" altLang="ko-KR" sz="2400" dirty="0" err="1">
                <a:latin typeface="+mn-ea"/>
              </a:rPr>
              <a:t>long</a:t>
            </a:r>
            <a:r>
              <a:rPr lang="ko-KR" altLang="en-US" sz="2400" dirty="0">
                <a:latin typeface="+mn-ea"/>
              </a:rPr>
              <a:t>형 상수로 인식한다</a:t>
            </a:r>
          </a:p>
        </p:txBody>
      </p:sp>
    </p:spTree>
    <p:extLst>
      <p:ext uri="{BB962C8B-B14F-4D97-AF65-F5344CB8AC3E}">
        <p14:creationId xmlns:p14="http://schemas.microsoft.com/office/powerpoint/2010/main" val="168920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439248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 상수 값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1560" y="1628800"/>
            <a:ext cx="8013965" cy="4824536"/>
            <a:chOff x="698512" y="1453689"/>
            <a:chExt cx="8013965" cy="4824536"/>
          </a:xfrm>
        </p:grpSpPr>
        <p:sp>
          <p:nvSpPr>
            <p:cNvPr id="15" name="object 23"/>
            <p:cNvSpPr/>
            <p:nvPr/>
          </p:nvSpPr>
          <p:spPr>
            <a:xfrm>
              <a:off x="698512" y="1921689"/>
              <a:ext cx="535443" cy="435653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6" name="object 24"/>
            <p:cNvSpPr/>
            <p:nvPr/>
          </p:nvSpPr>
          <p:spPr>
            <a:xfrm>
              <a:off x="1259632" y="1921689"/>
              <a:ext cx="7452845" cy="435653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a, b, c, d, e;</a:t>
              </a:r>
            </a:p>
            <a:p>
              <a:r>
                <a:rPr lang="en-US" sz="2400" dirty="0" smtClean="0"/>
                <a:t>    long </a:t>
              </a:r>
              <a:r>
                <a:rPr lang="en-US" sz="2400" dirty="0" err="1"/>
                <a:t>long</a:t>
              </a:r>
              <a:r>
                <a:rPr lang="en-US" sz="2400" dirty="0"/>
                <a:t> f, g, h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0;</a:t>
              </a:r>
            </a:p>
            <a:p>
              <a:r>
                <a:rPr lang="en-US" sz="2400" dirty="0" smtClean="0"/>
                <a:t>    b </a:t>
              </a:r>
              <a:r>
                <a:rPr lang="en-US" sz="2400" dirty="0"/>
                <a:t>= -70;</a:t>
              </a:r>
            </a:p>
            <a:p>
              <a:r>
                <a:rPr lang="en-US" sz="2400" dirty="0" smtClean="0"/>
                <a:t>    c </a:t>
              </a:r>
              <a:r>
                <a:rPr lang="en-US" sz="2400" dirty="0"/>
                <a:t>= +100;</a:t>
              </a:r>
            </a:p>
            <a:p>
              <a:r>
                <a:rPr lang="en-US" sz="2400" dirty="0" smtClean="0"/>
                <a:t>    d </a:t>
              </a:r>
              <a:r>
                <a:rPr lang="en-US" sz="2400" dirty="0"/>
                <a:t>= 012</a:t>
              </a:r>
              <a:r>
                <a:rPr lang="en-US" sz="2400" dirty="0" smtClean="0"/>
                <a:t>;</a:t>
              </a:r>
            </a:p>
            <a:p>
              <a:r>
                <a:rPr lang="pt-BR" altLang="ko-KR" sz="2400" dirty="0" smtClean="0"/>
                <a:t>    e </a:t>
              </a:r>
              <a:r>
                <a:rPr lang="pt-BR" altLang="ko-KR" sz="2400" dirty="0"/>
                <a:t>= 0xFF;</a:t>
              </a:r>
            </a:p>
            <a:p>
              <a:r>
                <a:rPr lang="pt-BR" altLang="ko-KR" sz="2400" dirty="0"/>
                <a:t>    f = 2147483647 + 1;</a:t>
              </a:r>
            </a:p>
            <a:p>
              <a:endParaRPr lang="en-US" sz="2400" dirty="0"/>
            </a:p>
          </p:txBody>
        </p:sp>
        <p:sp>
          <p:nvSpPr>
            <p:cNvPr id="17" name="object 28"/>
            <p:cNvSpPr/>
            <p:nvPr/>
          </p:nvSpPr>
          <p:spPr>
            <a:xfrm>
              <a:off x="698512" y="145368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731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4896544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 상수 값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14377" y="1628800"/>
            <a:ext cx="8013965" cy="4815473"/>
            <a:chOff x="698512" y="1453688"/>
            <a:chExt cx="8013965" cy="4815473"/>
          </a:xfrm>
        </p:grpSpPr>
        <p:sp>
          <p:nvSpPr>
            <p:cNvPr id="15" name="object 23"/>
            <p:cNvSpPr/>
            <p:nvPr/>
          </p:nvSpPr>
          <p:spPr>
            <a:xfrm>
              <a:off x="698512" y="1921688"/>
              <a:ext cx="535443" cy="4347473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13</a:t>
              </a:r>
              <a:endParaRPr lang="en-US" sz="2400" dirty="0"/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 smtClean="0"/>
                <a:t>20</a:t>
              </a:r>
            </a:p>
            <a:p>
              <a:pPr algn="ctr"/>
              <a:r>
                <a:rPr lang="en-US" sz="2400" dirty="0" smtClean="0"/>
                <a:t>21</a:t>
              </a:r>
            </a:p>
            <a:p>
              <a:pPr algn="ctr"/>
              <a:r>
                <a:rPr lang="en-US" sz="2400" dirty="0" smtClean="0"/>
                <a:t>22</a:t>
              </a:r>
            </a:p>
            <a:p>
              <a:pPr algn="ctr"/>
              <a:r>
                <a:rPr lang="en-US" sz="2400" dirty="0" smtClean="0"/>
                <a:t>23</a:t>
              </a:r>
            </a:p>
            <a:p>
              <a:pPr algn="ctr"/>
              <a:r>
                <a:rPr lang="en-US" sz="2400" dirty="0" smtClean="0"/>
                <a:t>24</a:t>
              </a:r>
            </a:p>
          </p:txBody>
        </p:sp>
        <p:sp>
          <p:nvSpPr>
            <p:cNvPr id="16" name="object 24"/>
            <p:cNvSpPr/>
            <p:nvPr/>
          </p:nvSpPr>
          <p:spPr>
            <a:xfrm>
              <a:off x="1259632" y="1921688"/>
              <a:ext cx="7452845" cy="4347473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g </a:t>
              </a:r>
              <a:r>
                <a:rPr lang="pt-BR" sz="2400" dirty="0"/>
                <a:t>= 2147483648;</a:t>
              </a:r>
            </a:p>
            <a:p>
              <a:r>
                <a:rPr lang="pt-BR" sz="2400" dirty="0" smtClean="0"/>
                <a:t>    h </a:t>
              </a:r>
              <a:r>
                <a:rPr lang="pt-BR" sz="2400" dirty="0"/>
                <a:t>= 2147483647LL + 1</a:t>
              </a:r>
              <a:r>
                <a:rPr lang="pt-BR" sz="2400" dirty="0" smtClean="0"/>
                <a:t>;</a:t>
              </a:r>
            </a:p>
            <a:p>
              <a:endParaRPr lang="pt-BR" sz="2400" dirty="0"/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a);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b);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c);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d);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("%d\n", e</a:t>
              </a:r>
              <a:r>
                <a:rPr lang="pt-BR" sz="2400" dirty="0" smtClean="0"/>
                <a:t>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("%lld\n", f);</a:t>
              </a:r>
            </a:p>
            <a:p>
              <a:r>
                <a:rPr lang="pt-BR" sz="2400" dirty="0"/>
                <a:t>    printf("%lld\n", g);</a:t>
              </a:r>
            </a:p>
            <a:p>
              <a:r>
                <a:rPr lang="pt-BR" sz="2400" dirty="0"/>
                <a:t>    printf("%lld\n", h);</a:t>
              </a:r>
            </a:p>
            <a:p>
              <a:r>
                <a:rPr lang="pt-BR" sz="2400" dirty="0"/>
                <a:t>}</a:t>
              </a:r>
            </a:p>
            <a:p>
              <a:endParaRPr lang="en-US" sz="2400" dirty="0"/>
            </a:p>
          </p:txBody>
        </p:sp>
        <p:sp>
          <p:nvSpPr>
            <p:cNvPr id="17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661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483560" y="908720"/>
            <a:ext cx="475252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정수 상수 값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11998" y="1587938"/>
            <a:ext cx="8008310" cy="2137610"/>
            <a:chOff x="1133656" y="2439387"/>
            <a:chExt cx="4644125" cy="946810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708912"/>
              <a:ext cx="324485" cy="677285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14</a:t>
              </a:r>
            </a:p>
            <a:p>
              <a:pPr algn="ctr"/>
              <a:r>
                <a:rPr lang="en-US" altLang="ko-KR" sz="2400" dirty="0"/>
                <a:t>21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708912"/>
              <a:ext cx="4302125" cy="677285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(12)</a:t>
              </a:r>
              <a:r>
                <a:rPr lang="en-US" altLang="ko-KR" sz="2400" baseline="-25000" dirty="0"/>
                <a:t>8</a:t>
              </a:r>
              <a:r>
                <a:rPr lang="ko-KR" altLang="en-US" sz="2400"/>
                <a:t>를 </a:t>
              </a:r>
              <a:r>
                <a:rPr lang="en-US" altLang="ko-KR" sz="2400" dirty="0"/>
                <a:t>d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(FF)</a:t>
              </a:r>
              <a:r>
                <a:rPr lang="en-US" altLang="ko-KR" sz="2400" baseline="-25000" dirty="0"/>
                <a:t>16</a:t>
              </a:r>
              <a:r>
                <a:rPr lang="ko-KR" altLang="en-US" sz="2400"/>
                <a:t>를 </a:t>
              </a:r>
              <a:r>
                <a:rPr lang="en-US" altLang="ko-KR" sz="2400" dirty="0"/>
                <a:t>e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ko-KR" altLang="en-US" sz="2400"/>
                <a:t>형 상수인 </a:t>
              </a:r>
              <a:r>
                <a:rPr lang="en-US" altLang="ko-KR" sz="2400" dirty="0"/>
                <a:t>2147483647</a:t>
              </a:r>
              <a:r>
                <a:rPr lang="ko-KR" altLang="en-US" sz="2400"/>
                <a:t>과 </a:t>
              </a:r>
              <a:r>
                <a:rPr lang="en-US" altLang="ko-KR" sz="2400" dirty="0"/>
                <a:t>1</a:t>
              </a:r>
              <a:r>
                <a:rPr lang="ko-KR" altLang="en-US" sz="2400"/>
                <a:t>을 더함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f</a:t>
              </a:r>
              <a:r>
                <a:rPr lang="ko-KR" altLang="en-US" sz="2400"/>
                <a:t>를 </a:t>
              </a:r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en-US" altLang="ko-KR" sz="2400" dirty="0"/>
                <a:t> </a:t>
              </a:r>
              <a:r>
                <a:rPr lang="ko-KR" altLang="en-US" sz="2400"/>
                <a:t>형식으로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3656" y="2439387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31710" y="3888102"/>
            <a:ext cx="7988598" cy="2139333"/>
            <a:chOff x="1098633" y="3852754"/>
            <a:chExt cx="4666934" cy="857468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65970" cy="669320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0</a:t>
              </a:r>
            </a:p>
            <a:p>
              <a:r>
                <a:rPr lang="en-US" sz="2400" dirty="0" smtClean="0"/>
                <a:t>-70</a:t>
              </a:r>
            </a:p>
            <a:p>
              <a:r>
                <a:rPr lang="en-US" sz="2400" dirty="0" smtClean="0"/>
                <a:t>100</a:t>
              </a:r>
            </a:p>
            <a:p>
              <a:r>
                <a:rPr lang="en-US" sz="2400" dirty="0" smtClean="0"/>
                <a:t>10</a:t>
              </a:r>
            </a:p>
          </p:txBody>
        </p:sp>
        <p:sp>
          <p:nvSpPr>
            <p:cNvPr id="24" name="object 18"/>
            <p:cNvSpPr/>
            <p:nvPr/>
          </p:nvSpPr>
          <p:spPr>
            <a:xfrm>
              <a:off x="1098633" y="3852754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3054313" y="440764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400" dirty="0"/>
              <a:t>255</a:t>
            </a:r>
          </a:p>
          <a:p>
            <a:r>
              <a:rPr lang="en-US" altLang="ko-KR" sz="2400" dirty="0"/>
              <a:t>-2147483648</a:t>
            </a:r>
          </a:p>
          <a:p>
            <a:r>
              <a:rPr lang="en-US" altLang="ko-KR" sz="2400" dirty="0"/>
              <a:t>2147483648</a:t>
            </a:r>
          </a:p>
          <a:p>
            <a:r>
              <a:rPr lang="en-US" altLang="ko-KR" sz="2400" dirty="0"/>
              <a:t>2147483648</a:t>
            </a:r>
          </a:p>
        </p:txBody>
      </p:sp>
    </p:spTree>
    <p:extLst>
      <p:ext uri="{BB962C8B-B14F-4D97-AF65-F5344CB8AC3E}">
        <p14:creationId xmlns:p14="http://schemas.microsoft.com/office/powerpoint/2010/main" val="90540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15615" y="2442939"/>
            <a:ext cx="75711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3000" dirty="0">
                <a:latin typeface="YDVYGO31"/>
              </a:rPr>
              <a:t>2147483647</a:t>
            </a:r>
            <a:r>
              <a:rPr lang="ko-KR" altLang="en-US" sz="3000" dirty="0">
                <a:latin typeface="YDVYGO31"/>
              </a:rPr>
              <a:t>과 </a:t>
            </a:r>
            <a:r>
              <a:rPr lang="en-US" altLang="ko-KR" sz="3000" dirty="0">
                <a:latin typeface="YDVYGO31"/>
              </a:rPr>
              <a:t>1</a:t>
            </a:r>
            <a:r>
              <a:rPr lang="ko-KR" altLang="en-US" sz="3000" dirty="0">
                <a:latin typeface="YDVYGO31"/>
              </a:rPr>
              <a:t>은 </a:t>
            </a:r>
            <a:r>
              <a:rPr lang="en-US" altLang="ko-KR" sz="3000" dirty="0">
                <a:latin typeface="YDVYGO31"/>
              </a:rPr>
              <a:t>-</a:t>
            </a:r>
            <a:r>
              <a:rPr lang="en-US" altLang="ko-KR" sz="3000" dirty="0" smtClean="0">
                <a:latin typeface="YDVYGO31"/>
              </a:rPr>
              <a:t>2</a:t>
            </a:r>
            <a:r>
              <a:rPr lang="en-US" altLang="ko-KR" sz="3000" baseline="30000" dirty="0" smtClean="0">
                <a:latin typeface="YDVYGO31"/>
              </a:rPr>
              <a:t>31</a:t>
            </a:r>
            <a:r>
              <a:rPr lang="en-US" altLang="ko-KR" sz="3000" dirty="0" smtClean="0">
                <a:latin typeface="YDVYGO31"/>
              </a:rPr>
              <a:t>+1 </a:t>
            </a:r>
            <a:r>
              <a:rPr lang="en-US" altLang="ko-KR" sz="3000" dirty="0">
                <a:latin typeface="YDVYGO31"/>
              </a:rPr>
              <a:t>~ </a:t>
            </a:r>
            <a:r>
              <a:rPr lang="en-US" altLang="ko-KR" sz="3000" dirty="0" smtClean="0">
                <a:latin typeface="YDVYGO31"/>
              </a:rPr>
              <a:t>2</a:t>
            </a:r>
            <a:r>
              <a:rPr lang="en-US" altLang="ko-KR" sz="3000" baseline="30000" dirty="0" smtClean="0">
                <a:latin typeface="YDVYGO31"/>
              </a:rPr>
              <a:t>31</a:t>
            </a:r>
            <a:r>
              <a:rPr lang="en-US" altLang="ko-KR" sz="3000" dirty="0" smtClean="0">
                <a:latin typeface="YDVYGO31"/>
              </a:rPr>
              <a:t>-1 </a:t>
            </a:r>
            <a:r>
              <a:rPr lang="ko-KR" altLang="en-US" sz="3000" dirty="0">
                <a:latin typeface="YDVYGO31"/>
              </a:rPr>
              <a:t>범위 내에 있으므로 둘 다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 상수이다</a:t>
            </a:r>
            <a:r>
              <a:rPr lang="en-US" altLang="ko-KR" sz="3000" dirty="0">
                <a:latin typeface="YDVYGO31"/>
              </a:rPr>
              <a:t>. </a:t>
            </a:r>
            <a:r>
              <a:rPr lang="ko-KR" altLang="en-US" sz="3000" dirty="0">
                <a:latin typeface="YDVYGO31"/>
              </a:rPr>
              <a:t>산술 연산에서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형과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형의 연산 결과는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형으로 저장된다</a:t>
            </a:r>
            <a:r>
              <a:rPr lang="en-US" altLang="ko-KR" sz="3000" dirty="0">
                <a:latin typeface="YDVYGO31"/>
              </a:rPr>
              <a:t>.</a:t>
            </a:r>
          </a:p>
          <a:p>
            <a:pPr algn="just"/>
            <a:r>
              <a:rPr lang="ko-KR" altLang="en-US" sz="3000" dirty="0">
                <a:latin typeface="YDVYGO31"/>
              </a:rPr>
              <a:t>두 수를 더하면 </a:t>
            </a:r>
            <a:r>
              <a:rPr lang="en-US" altLang="ko-KR" sz="3000" dirty="0">
                <a:latin typeface="YDVYGO31"/>
              </a:rPr>
              <a:t>2147483648</a:t>
            </a:r>
            <a:r>
              <a:rPr lang="ko-KR" altLang="en-US" sz="3000" dirty="0">
                <a:latin typeface="YDVYGO31"/>
              </a:rPr>
              <a:t>이 되는데</a:t>
            </a:r>
            <a:r>
              <a:rPr lang="en-US" altLang="ko-KR" sz="3000" dirty="0">
                <a:latin typeface="YDVYGO31"/>
              </a:rPr>
              <a:t>, </a:t>
            </a:r>
            <a:r>
              <a:rPr lang="ko-KR" altLang="en-US" sz="3000" dirty="0">
                <a:latin typeface="YDVYGO31"/>
              </a:rPr>
              <a:t>이것을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형으로 저장하면</a:t>
            </a:r>
            <a:r>
              <a:rPr lang="en-US" altLang="ko-KR" sz="3000" dirty="0">
                <a:latin typeface="YDVYGO31"/>
              </a:rPr>
              <a:t>,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형의 표현 한계치인 </a:t>
            </a:r>
            <a:r>
              <a:rPr lang="en-US" altLang="ko-KR" sz="3000" dirty="0">
                <a:latin typeface="YDVYGO31"/>
              </a:rPr>
              <a:t>2147483647</a:t>
            </a:r>
            <a:r>
              <a:rPr lang="ko-KR" altLang="en-US" sz="3000" dirty="0">
                <a:latin typeface="YDVYGO31"/>
              </a:rPr>
              <a:t>을 초과하므로 최솟값인 </a:t>
            </a:r>
            <a:r>
              <a:rPr lang="en-US" altLang="ko-KR" sz="3000" dirty="0">
                <a:latin typeface="YDVYGO31"/>
              </a:rPr>
              <a:t>-2147483648</a:t>
            </a:r>
            <a:r>
              <a:rPr lang="ko-KR" altLang="en-US" sz="3000" dirty="0">
                <a:latin typeface="YDVYGO31"/>
              </a:rPr>
              <a:t>이 된다</a:t>
            </a:r>
            <a:r>
              <a:rPr lang="en-US" altLang="ko-KR" sz="3000" dirty="0">
                <a:latin typeface="YDVYGO31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12776"/>
            <a:ext cx="80752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2147483647+1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의 결과가 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-2147483648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인 이유는 무엇일까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타원 14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4365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96835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971600" y="1867588"/>
            <a:ext cx="69888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/>
              <a:t>변수의 개념과 특성을 설명할 수 있다</a:t>
            </a:r>
            <a:r>
              <a:rPr lang="en-US" altLang="ko-KR" sz="3000" b="1" dirty="0" smtClean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/>
              <a:t>변수를 활용하여 프로그램을 작성할 수 있다</a:t>
            </a:r>
            <a:r>
              <a:rPr lang="en-US" altLang="ko-KR" sz="3000" b="1" dirty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95736" y="4201737"/>
            <a:ext cx="57647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000" b="1" dirty="0"/>
              <a:t>변수가 필요한 이유는 무엇일까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13993" y="4140181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15615" y="2480260"/>
            <a:ext cx="7571184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altLang="ko-KR" sz="3000" dirty="0">
                <a:latin typeface="YDVYGO31"/>
              </a:rPr>
              <a:t>2147483647LL</a:t>
            </a:r>
            <a:r>
              <a:rPr lang="ko-KR" altLang="en-US" sz="3000" dirty="0">
                <a:latin typeface="YDVYGO31"/>
              </a:rPr>
              <a:t>은 </a:t>
            </a:r>
            <a:r>
              <a:rPr lang="en-US" altLang="ko-KR" sz="3000" dirty="0">
                <a:latin typeface="YDVYGO31"/>
              </a:rPr>
              <a:t>long </a:t>
            </a:r>
            <a:r>
              <a:rPr lang="en-US" altLang="ko-KR" sz="3000" dirty="0" err="1">
                <a:latin typeface="YDVYGO31"/>
              </a:rPr>
              <a:t>long</a:t>
            </a:r>
            <a:r>
              <a:rPr lang="ko-KR" altLang="en-US" sz="3000" dirty="0">
                <a:latin typeface="YDVYGO31"/>
              </a:rPr>
              <a:t>형이고 </a:t>
            </a:r>
            <a:r>
              <a:rPr lang="en-US" altLang="ko-KR" sz="3000" dirty="0">
                <a:latin typeface="YDVYGO31"/>
              </a:rPr>
              <a:t>1</a:t>
            </a:r>
            <a:r>
              <a:rPr lang="ko-KR" altLang="en-US" sz="3000" dirty="0">
                <a:latin typeface="YDVYGO31"/>
              </a:rPr>
              <a:t>은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 상수이다</a:t>
            </a:r>
            <a:r>
              <a:rPr lang="en-US" altLang="ko-KR" sz="3000" dirty="0">
                <a:latin typeface="YDVYGO31"/>
              </a:rPr>
              <a:t>.</a:t>
            </a:r>
          </a:p>
          <a:p>
            <a:pPr algn="just">
              <a:lnSpc>
                <a:spcPts val="3300"/>
              </a:lnSpc>
            </a:pPr>
            <a:r>
              <a:rPr lang="ko-KR" altLang="en-US" sz="3000" dirty="0">
                <a:latin typeface="YDVYGO31"/>
              </a:rPr>
              <a:t>산술 연산에서 </a:t>
            </a:r>
            <a:r>
              <a:rPr lang="ko-KR" altLang="en-US" sz="3000" dirty="0" err="1">
                <a:latin typeface="YDVYGO31"/>
              </a:rPr>
              <a:t>피연산자의</a:t>
            </a:r>
            <a:r>
              <a:rPr lang="ko-KR" altLang="en-US" sz="3000" dirty="0">
                <a:latin typeface="YDVYGO31"/>
              </a:rPr>
              <a:t> 형이 다르면 표현 범위가 더 넓은 </a:t>
            </a:r>
            <a:r>
              <a:rPr lang="ko-KR" altLang="en-US" sz="3000" dirty="0" err="1">
                <a:latin typeface="YDVYGO31"/>
              </a:rPr>
              <a:t>자료형에</a:t>
            </a:r>
            <a:r>
              <a:rPr lang="ko-KR" altLang="en-US" sz="3000" dirty="0">
                <a:latin typeface="YDVYGO31"/>
              </a:rPr>
              <a:t> 맞춰진다</a:t>
            </a:r>
            <a:r>
              <a:rPr lang="en-US" altLang="ko-KR" sz="3000" dirty="0">
                <a:latin typeface="YDVYGO31"/>
              </a:rPr>
              <a:t>. </a:t>
            </a:r>
            <a:r>
              <a:rPr lang="ko-KR" altLang="en-US" sz="3000" dirty="0">
                <a:latin typeface="YDVYGO31"/>
              </a:rPr>
              <a:t>따라서 </a:t>
            </a:r>
            <a:r>
              <a:rPr lang="en-US" altLang="ko-KR" sz="3000" dirty="0" smtClean="0">
                <a:latin typeface="YDVYGO31"/>
              </a:rPr>
              <a:t>long </a:t>
            </a:r>
            <a:r>
              <a:rPr lang="en-US" altLang="ko-KR" sz="3000" dirty="0" err="1" smtClean="0">
                <a:latin typeface="YDVYGO31"/>
              </a:rPr>
              <a:t>long</a:t>
            </a:r>
            <a:r>
              <a:rPr lang="ko-KR" altLang="en-US" sz="3000" dirty="0">
                <a:latin typeface="YDVYGO31"/>
              </a:rPr>
              <a:t>형과 </a:t>
            </a:r>
            <a:r>
              <a:rPr lang="en-US" altLang="ko-KR" sz="3000" dirty="0" err="1">
                <a:latin typeface="YDVYGO31"/>
              </a:rPr>
              <a:t>int</a:t>
            </a:r>
            <a:r>
              <a:rPr lang="ko-KR" altLang="en-US" sz="3000" dirty="0">
                <a:latin typeface="YDVYGO31"/>
              </a:rPr>
              <a:t>형의 연산 결과는 </a:t>
            </a:r>
            <a:r>
              <a:rPr lang="en-US" altLang="ko-KR" sz="3000" dirty="0">
                <a:latin typeface="YDVYGO31"/>
              </a:rPr>
              <a:t>long </a:t>
            </a:r>
            <a:r>
              <a:rPr lang="en-US" altLang="ko-KR" sz="3000" dirty="0" err="1">
                <a:latin typeface="YDVYGO31"/>
              </a:rPr>
              <a:t>long</a:t>
            </a:r>
            <a:r>
              <a:rPr lang="ko-KR" altLang="en-US" sz="3000" dirty="0">
                <a:latin typeface="YDVYGO31"/>
              </a:rPr>
              <a:t>형으로 저장된다</a:t>
            </a:r>
            <a:r>
              <a:rPr lang="en-US" altLang="ko-KR" sz="3000" dirty="0">
                <a:latin typeface="YDVYGO31"/>
              </a:rPr>
              <a:t>.</a:t>
            </a:r>
          </a:p>
          <a:p>
            <a:pPr algn="just">
              <a:lnSpc>
                <a:spcPts val="3300"/>
              </a:lnSpc>
            </a:pPr>
            <a:r>
              <a:rPr lang="ko-KR" altLang="en-US" sz="3000" dirty="0">
                <a:latin typeface="YDVYGO31"/>
              </a:rPr>
              <a:t>두 수를 더하면 </a:t>
            </a:r>
            <a:r>
              <a:rPr lang="en-US" altLang="ko-KR" sz="3000" dirty="0">
                <a:latin typeface="YDVYGO31"/>
              </a:rPr>
              <a:t>2147483648</a:t>
            </a:r>
            <a:r>
              <a:rPr lang="ko-KR" altLang="en-US" sz="3000" dirty="0">
                <a:latin typeface="YDVYGO31"/>
              </a:rPr>
              <a:t>이 되는데</a:t>
            </a:r>
            <a:r>
              <a:rPr lang="en-US" altLang="ko-KR" sz="3000" dirty="0">
                <a:latin typeface="YDVYGO31"/>
              </a:rPr>
              <a:t>, </a:t>
            </a:r>
            <a:r>
              <a:rPr lang="ko-KR" altLang="en-US" sz="3000" dirty="0">
                <a:latin typeface="YDVYGO31"/>
              </a:rPr>
              <a:t>이것은 </a:t>
            </a:r>
            <a:r>
              <a:rPr lang="en-US" altLang="ko-KR" sz="3000" dirty="0">
                <a:latin typeface="YDVYGO31"/>
              </a:rPr>
              <a:t>long </a:t>
            </a:r>
            <a:r>
              <a:rPr lang="en-US" altLang="ko-KR" sz="3000" dirty="0" err="1">
                <a:latin typeface="YDVYGO31"/>
              </a:rPr>
              <a:t>long</a:t>
            </a:r>
            <a:r>
              <a:rPr lang="ko-KR" altLang="en-US" sz="3000" dirty="0">
                <a:latin typeface="YDVYGO31"/>
              </a:rPr>
              <a:t>형의 표현 범위 내에 있으므로 </a:t>
            </a:r>
            <a:r>
              <a:rPr lang="ko-KR" altLang="en-US" sz="3000" dirty="0" smtClean="0">
                <a:latin typeface="YDVYGO31"/>
              </a:rPr>
              <a:t>정상적으로 </a:t>
            </a:r>
            <a:r>
              <a:rPr lang="ko-KR" altLang="en-US" sz="3000" dirty="0">
                <a:latin typeface="YDVYGO31"/>
              </a:rPr>
              <a:t>저장된다</a:t>
            </a:r>
            <a:r>
              <a:rPr lang="en-US" altLang="ko-KR" sz="3000" dirty="0">
                <a:latin typeface="YDVYGO31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12776"/>
            <a:ext cx="80752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2147483647LL+1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의 결과가 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2147483648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인 이유는 무엇일까</a:t>
            </a:r>
            <a:r>
              <a:rPr lang="en-US" altLang="ko-KR" sz="30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타원 14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571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실수 상수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0728" y="1697588"/>
            <a:ext cx="78896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>
                <a:latin typeface="+mn-ea"/>
              </a:rPr>
              <a:t>실</a:t>
            </a:r>
            <a:r>
              <a:rPr lang="ko-KR" altLang="en-US" sz="3000" dirty="0" smtClean="0">
                <a:latin typeface="+mn-ea"/>
              </a:rPr>
              <a:t>수 상수를 표현하는 규칙은 다음과 같다</a:t>
            </a:r>
            <a:r>
              <a:rPr lang="en-US" altLang="ko-KR" sz="3000" dirty="0" smtClean="0">
                <a:latin typeface="+mn-ea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115616" y="2475446"/>
            <a:ext cx="7057960" cy="3473833"/>
          </a:xfrm>
          <a:prstGeom prst="roundRect">
            <a:avLst>
              <a:gd name="adj" fmla="val 30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/>
              <a:t>소수점</a:t>
            </a:r>
            <a:r>
              <a:rPr lang="en-US" altLang="ko-KR" sz="2400" dirty="0"/>
              <a:t>(.)</a:t>
            </a:r>
            <a:r>
              <a:rPr lang="ko-KR" altLang="en-US" sz="2400" dirty="0"/>
              <a:t>을 포함하거나</a:t>
            </a:r>
            <a:r>
              <a:rPr lang="en-US" altLang="ko-KR" sz="2400" dirty="0"/>
              <a:t>, e </a:t>
            </a:r>
            <a:r>
              <a:rPr lang="ko-KR" altLang="en-US" sz="2400" dirty="0"/>
              <a:t>또는 </a:t>
            </a:r>
            <a:r>
              <a:rPr lang="en-US" altLang="ko-KR" sz="2400" dirty="0"/>
              <a:t>E</a:t>
            </a:r>
            <a:r>
              <a:rPr lang="ko-KR" altLang="en-US" sz="2400" dirty="0"/>
              <a:t>를 사용하여 지수 형식으로 표현할 수 있다</a:t>
            </a:r>
            <a:r>
              <a:rPr lang="en-US" altLang="ko-K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수치 </a:t>
            </a:r>
            <a:r>
              <a:rPr lang="ko-KR" altLang="en-US" sz="2400" dirty="0"/>
              <a:t>앞에 부호</a:t>
            </a:r>
            <a:r>
              <a:rPr lang="en-US" altLang="ko-KR" sz="2400" dirty="0"/>
              <a:t>(+, -)</a:t>
            </a:r>
            <a:r>
              <a:rPr lang="ko-KR" altLang="en-US" sz="2400" dirty="0"/>
              <a:t>를 포함할 수 있으며 </a:t>
            </a:r>
            <a:r>
              <a:rPr lang="en-US" altLang="ko-KR" sz="2400" dirty="0"/>
              <a:t>+</a:t>
            </a:r>
            <a:r>
              <a:rPr lang="ko-KR" altLang="en-US" sz="2400" dirty="0"/>
              <a:t>는 생략 가능하다</a:t>
            </a:r>
            <a:r>
              <a:rPr lang="en-US" altLang="ko-K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실수는 </a:t>
            </a:r>
            <a:r>
              <a:rPr lang="ko-KR" altLang="en-US" sz="2400" dirty="0"/>
              <a:t>기본적으로 </a:t>
            </a:r>
            <a:r>
              <a:rPr lang="en-US" altLang="ko-KR" sz="2400" dirty="0"/>
              <a:t>10</a:t>
            </a:r>
            <a:r>
              <a:rPr lang="ko-KR" altLang="en-US" sz="2400" dirty="0"/>
              <a:t>진수로 인식한다</a:t>
            </a:r>
            <a:r>
              <a:rPr lang="en-US" altLang="ko-K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실수 </a:t>
            </a:r>
            <a:r>
              <a:rPr lang="ko-KR" altLang="en-US" sz="2400" dirty="0"/>
              <a:t>상수의 기본 </a:t>
            </a:r>
            <a:r>
              <a:rPr lang="ko-KR" altLang="en-US" sz="2400" dirty="0" err="1"/>
              <a:t>자료형은</a:t>
            </a:r>
            <a:r>
              <a:rPr lang="ko-KR" altLang="en-US" sz="2400" dirty="0"/>
              <a:t> </a:t>
            </a:r>
            <a:r>
              <a:rPr lang="en-US" altLang="ko-KR" sz="2400" dirty="0"/>
              <a:t>double</a:t>
            </a:r>
            <a:r>
              <a:rPr lang="ko-KR" altLang="en-US" sz="2400" dirty="0"/>
              <a:t>형으로서 </a:t>
            </a:r>
            <a:r>
              <a:rPr lang="en-US" altLang="ko-KR" sz="2400" dirty="0"/>
              <a:t>8 byte </a:t>
            </a:r>
            <a:r>
              <a:rPr lang="ko-KR" altLang="en-US" sz="2400" dirty="0"/>
              <a:t>기억 공간에 실수를 저장한다</a:t>
            </a:r>
            <a:r>
              <a:rPr lang="en-US" altLang="ko-KR" sz="2400" dirty="0"/>
              <a:t>. </a:t>
            </a:r>
            <a:r>
              <a:rPr lang="ko-KR" altLang="en-US" sz="2400" dirty="0"/>
              <a:t>수치 뒤에 </a:t>
            </a:r>
            <a:r>
              <a:rPr lang="en-US" altLang="ko-KR" sz="2400" dirty="0" smtClean="0"/>
              <a:t>F</a:t>
            </a:r>
            <a:r>
              <a:rPr lang="ko-KR" altLang="en-US" sz="2400" dirty="0" smtClean="0"/>
              <a:t>또는 </a:t>
            </a:r>
            <a:r>
              <a:rPr lang="en-US" altLang="ko-KR" sz="2400" dirty="0"/>
              <a:t>f</a:t>
            </a:r>
            <a:r>
              <a:rPr lang="ko-KR" altLang="en-US" sz="2400" dirty="0"/>
              <a:t>를 붙이면 </a:t>
            </a:r>
            <a:r>
              <a:rPr lang="en-US" altLang="ko-KR" sz="2400" dirty="0"/>
              <a:t>float</a:t>
            </a:r>
            <a:r>
              <a:rPr lang="ko-KR" altLang="en-US" sz="2400" dirty="0"/>
              <a:t>형 상수가 된다</a:t>
            </a:r>
            <a:r>
              <a:rPr lang="en-US" altLang="ko-KR" sz="2400" dirty="0"/>
              <a:t>.</a:t>
            </a:r>
            <a:endParaRPr lang="ko-KR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2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468052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실수 상수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11560" y="1628800"/>
            <a:ext cx="8013965" cy="4824536"/>
            <a:chOff x="698512" y="1453688"/>
            <a:chExt cx="8013965" cy="4824536"/>
          </a:xfrm>
        </p:grpSpPr>
        <p:sp>
          <p:nvSpPr>
            <p:cNvPr id="14" name="object 23"/>
            <p:cNvSpPr/>
            <p:nvPr/>
          </p:nvSpPr>
          <p:spPr>
            <a:xfrm>
              <a:off x="698512" y="1921688"/>
              <a:ext cx="535443" cy="4356536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5" name="object 24"/>
            <p:cNvSpPr/>
            <p:nvPr/>
          </p:nvSpPr>
          <p:spPr>
            <a:xfrm>
              <a:off x="1259632" y="1921688"/>
              <a:ext cx="7452845" cy="4356536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double </a:t>
              </a:r>
              <a:r>
                <a:rPr lang="en-US" sz="2400" dirty="0"/>
                <a:t>a, b, c, d, e;</a:t>
              </a:r>
            </a:p>
            <a:p>
              <a:r>
                <a:rPr lang="en-US" sz="2400" dirty="0" smtClean="0"/>
                <a:t>    float </a:t>
              </a:r>
              <a:r>
                <a:rPr lang="en-US" sz="2400" dirty="0"/>
                <a:t>f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pt-BR" sz="2400" dirty="0" smtClean="0"/>
                <a:t>    a </a:t>
              </a:r>
              <a:r>
                <a:rPr lang="pt-BR" sz="2400" dirty="0"/>
                <a:t>= 0.0;</a:t>
              </a:r>
            </a:p>
            <a:p>
              <a:r>
                <a:rPr lang="pt-BR" sz="2400" dirty="0" smtClean="0"/>
                <a:t>    b </a:t>
              </a:r>
              <a:r>
                <a:rPr lang="pt-BR" sz="2400" dirty="0"/>
                <a:t>= -70.1;</a:t>
              </a:r>
            </a:p>
            <a:p>
              <a:r>
                <a:rPr lang="pt-BR" sz="2400" dirty="0" smtClean="0"/>
                <a:t>    c </a:t>
              </a:r>
              <a:r>
                <a:rPr lang="pt-BR" sz="2400" dirty="0"/>
                <a:t>= +100.1;</a:t>
              </a:r>
            </a:p>
            <a:p>
              <a:r>
                <a:rPr lang="pt-BR" sz="2400" dirty="0" smtClean="0"/>
                <a:t>    d </a:t>
              </a:r>
              <a:r>
                <a:rPr lang="pt-BR" sz="2400" dirty="0"/>
                <a:t>= 1.5e + 03</a:t>
              </a:r>
              <a:r>
                <a:rPr lang="pt-BR" sz="2400" dirty="0" smtClean="0"/>
                <a:t>;</a:t>
              </a:r>
            </a:p>
            <a:p>
              <a:r>
                <a:rPr lang="en-US" sz="2400" dirty="0" smtClean="0"/>
                <a:t>    e </a:t>
              </a:r>
              <a:r>
                <a:rPr lang="en-US" sz="2400" dirty="0"/>
                <a:t>= -3.4e39;</a:t>
              </a:r>
            </a:p>
            <a:p>
              <a:r>
                <a:rPr lang="en-US" sz="2400" dirty="0"/>
                <a:t>    f = -3.4e39f</a:t>
              </a:r>
              <a:r>
                <a:rPr lang="en-US" sz="2400" dirty="0" smtClean="0"/>
                <a:t>;</a:t>
              </a:r>
              <a:endParaRPr lang="en-US" sz="2400" dirty="0"/>
            </a:p>
          </p:txBody>
        </p:sp>
        <p:sp>
          <p:nvSpPr>
            <p:cNvPr id="16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243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75866" y="886654"/>
            <a:ext cx="396044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실수 상수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38897" y="1628800"/>
            <a:ext cx="8013965" cy="3600401"/>
            <a:chOff x="698512" y="1453688"/>
            <a:chExt cx="8013965" cy="3600401"/>
          </a:xfrm>
        </p:grpSpPr>
        <p:sp>
          <p:nvSpPr>
            <p:cNvPr id="14" name="object 23"/>
            <p:cNvSpPr/>
            <p:nvPr/>
          </p:nvSpPr>
          <p:spPr>
            <a:xfrm>
              <a:off x="698512" y="1921689"/>
              <a:ext cx="535443" cy="3132400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13</a:t>
              </a:r>
              <a:endParaRPr lang="en-US" sz="2400" dirty="0"/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</a:p>
            <a:p>
              <a:pPr algn="ctr"/>
              <a:r>
                <a:rPr lang="en-US" sz="2400" dirty="0"/>
                <a:t>18</a:t>
              </a:r>
            </a:p>
            <a:p>
              <a:pPr algn="ctr"/>
              <a:r>
                <a:rPr lang="en-US" sz="2400" dirty="0"/>
                <a:t>19</a:t>
              </a:r>
            </a:p>
            <a:p>
              <a:pPr algn="ctr"/>
              <a:r>
                <a:rPr lang="en-US" sz="2400" dirty="0"/>
                <a:t>20</a:t>
              </a:r>
              <a:endParaRPr lang="en-US" sz="2400" dirty="0" smtClean="0"/>
            </a:p>
          </p:txBody>
        </p:sp>
        <p:sp>
          <p:nvSpPr>
            <p:cNvPr id="15" name="object 24"/>
            <p:cNvSpPr/>
            <p:nvPr/>
          </p:nvSpPr>
          <p:spPr>
            <a:xfrm>
              <a:off x="1259632" y="1921689"/>
              <a:ext cx="7452845" cy="3132400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endParaRPr lang="pt-BR" sz="2400" dirty="0"/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("%lf\n", a);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("%lf\n", b);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("%lf\n", c);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("%lf\n", d);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("%lf\n", e);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("%f\n", f</a:t>
              </a:r>
              <a:r>
                <a:rPr lang="pt-BR" sz="2400" dirty="0" smtClean="0"/>
                <a:t>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6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795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44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486085" y="886654"/>
            <a:ext cx="410445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실수 상수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11560" y="1609421"/>
            <a:ext cx="8008312" cy="2026716"/>
            <a:chOff x="1133655" y="2432218"/>
            <a:chExt cx="4644126" cy="897692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652625"/>
              <a:ext cx="324485" cy="677285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12</a:t>
              </a:r>
            </a:p>
            <a:p>
              <a:pPr algn="ctr"/>
              <a:r>
                <a:rPr lang="en-US" altLang="ko-KR" sz="2400" dirty="0"/>
                <a:t>19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652625"/>
              <a:ext cx="4302125" cy="677285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a, b, c, d, e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double</a:t>
              </a:r>
              <a:r>
                <a:rPr lang="ko-KR" altLang="en-US" sz="2400" dirty="0"/>
                <a:t>형으로 선언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f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float</a:t>
              </a:r>
              <a:r>
                <a:rPr lang="ko-KR" altLang="en-US" sz="2400" dirty="0"/>
                <a:t>형으로 선언</a:t>
              </a:r>
            </a:p>
            <a:p>
              <a:r>
                <a:rPr lang="en-US" altLang="ko-KR" sz="2400" dirty="0"/>
                <a:t>-3.4 * 10</a:t>
              </a:r>
              <a:r>
                <a:rPr lang="en-US" altLang="ko-KR" sz="2400" baseline="30000" dirty="0"/>
                <a:t>39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float</a:t>
              </a:r>
              <a:r>
                <a:rPr lang="ko-KR" altLang="en-US" sz="2400" dirty="0"/>
                <a:t>형으로 표현하여 변수 </a:t>
              </a:r>
              <a:r>
                <a:rPr lang="en-US" altLang="ko-KR" sz="2400" dirty="0"/>
                <a:t>f</a:t>
              </a:r>
              <a:r>
                <a:rPr lang="ko-KR" altLang="en-US" sz="2400" dirty="0"/>
                <a:t>에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f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float </a:t>
              </a:r>
              <a:r>
                <a:rPr lang="ko-KR" altLang="en-US" sz="2400" dirty="0"/>
                <a:t>형식으로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3655" y="2432218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78487" y="3789040"/>
            <a:ext cx="8008312" cy="2567292"/>
            <a:chOff x="1099596" y="3855529"/>
            <a:chExt cx="4678451" cy="1028999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843626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4" name="object 18"/>
            <p:cNvSpPr/>
            <p:nvPr/>
          </p:nvSpPr>
          <p:spPr>
            <a:xfrm>
              <a:off x="1099596" y="3855529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3" y="4293096"/>
            <a:ext cx="705960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1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42526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문자 상수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610728" y="919172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0728" y="1697588"/>
            <a:ext cx="78896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문자 상수를 표현하는 규칙은 다음과 같다</a:t>
            </a:r>
            <a:r>
              <a:rPr lang="en-US" altLang="ko-KR" sz="3000" dirty="0" smtClean="0"/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115616" y="2475446"/>
            <a:ext cx="7416824" cy="3473833"/>
          </a:xfrm>
          <a:prstGeom prst="roundRect">
            <a:avLst>
              <a:gd name="adj" fmla="val 30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dirty="0"/>
              <a:t>문자 하나를 작은따옴표</a:t>
            </a:r>
            <a:r>
              <a:rPr lang="en-US" altLang="ko-KR" sz="2400" dirty="0"/>
              <a:t>(' ')</a:t>
            </a:r>
            <a:r>
              <a:rPr lang="ko-KR" altLang="en-US" sz="2400" dirty="0"/>
              <a:t>로 둘러싸서 표현한다</a:t>
            </a:r>
            <a:r>
              <a:rPr lang="en-US" altLang="ko-KR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알파벳 </a:t>
            </a:r>
            <a:r>
              <a:rPr lang="ko-KR" altLang="en-US" sz="2400" dirty="0"/>
              <a:t>대문자</a:t>
            </a:r>
            <a:r>
              <a:rPr lang="en-US" altLang="ko-KR" sz="2400" dirty="0"/>
              <a:t>/</a:t>
            </a:r>
            <a:r>
              <a:rPr lang="ko-KR" altLang="en-US" sz="2400" dirty="0"/>
              <a:t>소문자</a:t>
            </a:r>
            <a:r>
              <a:rPr lang="en-US" altLang="ko-KR" sz="2400" dirty="0"/>
              <a:t>, </a:t>
            </a:r>
            <a:r>
              <a:rPr lang="ko-KR" altLang="en-US" sz="2400" dirty="0"/>
              <a:t>수치 문자</a:t>
            </a:r>
            <a:r>
              <a:rPr lang="en-US" altLang="ko-KR" sz="2400" dirty="0"/>
              <a:t>, </a:t>
            </a:r>
            <a:r>
              <a:rPr lang="ko-KR" altLang="en-US" sz="2400" dirty="0"/>
              <a:t>특수 문자</a:t>
            </a:r>
            <a:r>
              <a:rPr lang="en-US" altLang="ko-KR" sz="2400" dirty="0"/>
              <a:t>, </a:t>
            </a:r>
            <a:r>
              <a:rPr lang="ko-KR" altLang="en-US" sz="2400" dirty="0"/>
              <a:t>제어 문자 등의 아스키코드 문자와 다국어 </a:t>
            </a:r>
            <a:r>
              <a:rPr lang="ko-KR" altLang="en-US" sz="2400" dirty="0" smtClean="0"/>
              <a:t>지원을 위한 </a:t>
            </a:r>
            <a:r>
              <a:rPr lang="ko-KR" altLang="en-US" sz="2400" dirty="0"/>
              <a:t>유니코드 문자 등을 사용할 수 있다</a:t>
            </a:r>
            <a:r>
              <a:rPr lang="en-US" altLang="ko-KR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이스케이프 </a:t>
            </a:r>
            <a:r>
              <a:rPr lang="ko-KR" altLang="en-US" sz="2400" dirty="0"/>
              <a:t>시퀀스</a:t>
            </a:r>
            <a:r>
              <a:rPr lang="en-US" altLang="ko-KR" sz="2400" dirty="0"/>
              <a:t>(escape sequence)</a:t>
            </a:r>
            <a:r>
              <a:rPr lang="ko-KR" altLang="en-US" sz="2400" dirty="0"/>
              <a:t>는 단일 문자로 간주되어 문자 상수로 사용할 수 있다</a:t>
            </a:r>
            <a:r>
              <a:rPr lang="en-US" altLang="ko-KR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dirty="0" smtClean="0"/>
              <a:t>문자 </a:t>
            </a:r>
            <a:r>
              <a:rPr lang="ko-KR" altLang="en-US" sz="2400" dirty="0"/>
              <a:t>상수에 실제로 저장되는 것은 문자가 아닌 문자 </a:t>
            </a:r>
            <a:r>
              <a:rPr lang="ko-KR" altLang="en-US" sz="2400" dirty="0" smtClean="0"/>
              <a:t>코드이다</a:t>
            </a:r>
            <a:r>
              <a:rPr lang="en-US" altLang="ko-KR" sz="2400" dirty="0" smtClean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6109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6377" y="908720"/>
            <a:ext cx="468052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 smtClean="0">
                <a:solidFill>
                  <a:srgbClr val="953735"/>
                </a:solidFill>
              </a:rPr>
              <a:t>문자 </a:t>
            </a:r>
            <a:r>
              <a:rPr lang="ko-KR" altLang="en-US" sz="3000" b="1" dirty="0">
                <a:solidFill>
                  <a:srgbClr val="953735"/>
                </a:solidFill>
              </a:rPr>
              <a:t>상수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630145"/>
            <a:ext cx="8013965" cy="4559804"/>
            <a:chOff x="698512" y="1453689"/>
            <a:chExt cx="8013965" cy="4559804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409180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  <a:p>
              <a:pPr algn="ctr"/>
              <a:r>
                <a:rPr lang="en-US" sz="2400" dirty="0" smtClean="0"/>
                <a:t>13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9"/>
              <a:ext cx="7452845" cy="409180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char </a:t>
              </a:r>
              <a:r>
                <a:rPr lang="en-US" sz="2400" dirty="0"/>
                <a:t>a, b, c;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'A';</a:t>
              </a:r>
            </a:p>
            <a:p>
              <a:r>
                <a:rPr lang="en-US" sz="2400" dirty="0" smtClean="0"/>
                <a:t>    b </a:t>
              </a:r>
              <a:r>
                <a:rPr lang="en-US" sz="2400" dirty="0"/>
                <a:t>= '0';</a:t>
              </a:r>
            </a:p>
            <a:p>
              <a:r>
                <a:rPr lang="en-US" sz="2400" dirty="0" smtClean="0"/>
                <a:t>    c </a:t>
              </a:r>
              <a:r>
                <a:rPr lang="en-US" sz="2400" dirty="0"/>
                <a:t>= '\n';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%c %c", a, a, c);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%c %c", b, b, c);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("%d", c);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120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483560" y="751473"/>
            <a:ext cx="396044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 smtClean="0">
                <a:solidFill>
                  <a:srgbClr val="953735"/>
                </a:solidFill>
              </a:rPr>
              <a:t>문자 </a:t>
            </a:r>
            <a:r>
              <a:rPr lang="ko-KR" altLang="en-US" sz="3000" b="1" dirty="0">
                <a:solidFill>
                  <a:srgbClr val="953735"/>
                </a:solidFill>
              </a:rPr>
              <a:t>상수 확인하기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11560" y="764704"/>
            <a:ext cx="1872000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78487" y="1484785"/>
            <a:ext cx="8008312" cy="3177286"/>
            <a:chOff x="1133655" y="2430809"/>
            <a:chExt cx="4644126" cy="1407313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654070"/>
              <a:ext cx="324485" cy="118405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04</a:t>
              </a:r>
            </a:p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12</a:t>
              </a:r>
              <a:endParaRPr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654071"/>
              <a:ext cx="4302125" cy="118405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a, b, c</a:t>
              </a:r>
              <a:r>
                <a:rPr lang="ko-KR" altLang="en-US" sz="2400"/>
                <a:t>를 </a:t>
              </a:r>
              <a:r>
                <a:rPr lang="en-US" altLang="ko-KR" sz="2400" dirty="0"/>
                <a:t>char</a:t>
              </a:r>
              <a:r>
                <a:rPr lang="ko-KR" altLang="en-US" sz="2400"/>
                <a:t>형으로 선언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a</a:t>
              </a:r>
              <a:r>
                <a:rPr lang="ko-KR" altLang="en-US" sz="2400"/>
                <a:t>에 </a:t>
              </a:r>
              <a:r>
                <a:rPr lang="en-US" altLang="ko-KR" sz="2400" dirty="0"/>
                <a:t>'A'</a:t>
              </a:r>
              <a:r>
                <a:rPr lang="ko-KR" altLang="en-US" sz="2400"/>
                <a:t>를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b</a:t>
              </a:r>
              <a:r>
                <a:rPr lang="ko-KR" altLang="en-US" sz="2400"/>
                <a:t>에 </a:t>
              </a:r>
              <a:r>
                <a:rPr lang="en-US" altLang="ko-KR" sz="2400" dirty="0"/>
                <a:t>'0'</a:t>
              </a:r>
              <a:r>
                <a:rPr lang="ko-KR" altLang="en-US" sz="2400"/>
                <a:t>를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c</a:t>
              </a:r>
              <a:r>
                <a:rPr lang="ko-KR" altLang="en-US" sz="2400"/>
                <a:t>에 </a:t>
              </a:r>
              <a:r>
                <a:rPr lang="en-US" altLang="ko-KR" sz="2400" dirty="0"/>
                <a:t>'\n'</a:t>
              </a:r>
              <a:r>
                <a:rPr lang="ko-KR" altLang="en-US" sz="2400"/>
                <a:t>를 저장</a:t>
              </a:r>
            </a:p>
            <a:p>
              <a:r>
                <a:rPr lang="en-US" altLang="ko-KR" sz="2400" spc="-100" dirty="0"/>
                <a:t>a</a:t>
              </a:r>
              <a:r>
                <a:rPr lang="ko-KR" altLang="en-US" sz="2400" spc="-100"/>
                <a:t>의 아스키 번호</a:t>
              </a:r>
              <a:r>
                <a:rPr lang="en-US" altLang="ko-KR" sz="2400" spc="-100" dirty="0"/>
                <a:t>, a</a:t>
              </a:r>
              <a:r>
                <a:rPr lang="ko-KR" altLang="en-US" sz="2400" spc="-100"/>
                <a:t>의 아스키 문자</a:t>
              </a:r>
              <a:r>
                <a:rPr lang="en-US" altLang="ko-KR" sz="2400" spc="-100" dirty="0"/>
                <a:t>, c</a:t>
              </a:r>
              <a:r>
                <a:rPr lang="ko-KR" altLang="en-US" sz="2400" spc="-100"/>
                <a:t>의 아스키 문자 </a:t>
              </a:r>
              <a:r>
                <a:rPr lang="ko-KR" altLang="en-US" sz="2400" spc="-100" smtClean="0"/>
                <a:t>출력</a:t>
              </a:r>
            </a:p>
            <a:p>
              <a:r>
                <a:rPr lang="en-US" altLang="ko-KR" sz="2400" spc="-100" dirty="0" smtClean="0"/>
                <a:t>b</a:t>
              </a:r>
              <a:r>
                <a:rPr lang="ko-KR" altLang="en-US" sz="2400" spc="-100" smtClean="0"/>
                <a:t>의 아스키 번호</a:t>
              </a:r>
              <a:r>
                <a:rPr lang="en-US" altLang="ko-KR" sz="2400" spc="-100" dirty="0" smtClean="0"/>
                <a:t>, b</a:t>
              </a:r>
              <a:r>
                <a:rPr lang="ko-KR" altLang="en-US" sz="2400" spc="-100" smtClean="0"/>
                <a:t>의 아스키 문자</a:t>
              </a:r>
              <a:r>
                <a:rPr lang="en-US" altLang="ko-KR" sz="2400" spc="-100" dirty="0" smtClean="0"/>
                <a:t>, c</a:t>
              </a:r>
              <a:r>
                <a:rPr lang="ko-KR" altLang="en-US" sz="2400" spc="-100" smtClean="0"/>
                <a:t>의 아스키 문자 출력</a:t>
              </a:r>
            </a:p>
            <a:p>
              <a:r>
                <a:rPr lang="en-US" altLang="ko-KR" sz="2400" dirty="0" smtClean="0"/>
                <a:t>c</a:t>
              </a:r>
              <a:r>
                <a:rPr lang="ko-KR" altLang="en-US" sz="2400" smtClean="0"/>
                <a:t>의 아스키 번호 출력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3655" y="2430809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78489" y="4781113"/>
            <a:ext cx="8008311" cy="1672225"/>
            <a:chOff x="1099597" y="3853315"/>
            <a:chExt cx="4678450" cy="670246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482659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pt-BR" sz="2400" dirty="0"/>
                <a:t>65 A</a:t>
              </a:r>
            </a:p>
            <a:p>
              <a:r>
                <a:rPr lang="pt-BR" sz="2400" dirty="0"/>
                <a:t>48 0</a:t>
              </a:r>
            </a:p>
            <a:p>
              <a:r>
                <a:rPr lang="pt-BR" sz="2400" dirty="0"/>
                <a:t>10</a:t>
              </a:r>
            </a:p>
          </p:txBody>
        </p:sp>
        <p:sp>
          <p:nvSpPr>
            <p:cNvPr id="24" name="object 18"/>
            <p:cNvSpPr/>
            <p:nvPr/>
          </p:nvSpPr>
          <p:spPr>
            <a:xfrm>
              <a:off x="1099597" y="385331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7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0" y="1476360"/>
            <a:ext cx="7992887" cy="108854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정수 </a:t>
            </a:r>
            <a:r>
              <a:rPr lang="en-US" altLang="ko-KR" sz="3000" b="1" dirty="0">
                <a:solidFill>
                  <a:schemeClr val="tx1"/>
                </a:solidFill>
              </a:rPr>
              <a:t>1, 2, 3, 4, 5</a:t>
            </a:r>
            <a:r>
              <a:rPr lang="ko-KR" altLang="en-US" sz="3000" b="1">
                <a:solidFill>
                  <a:schemeClr val="tx1"/>
                </a:solidFill>
              </a:rPr>
              <a:t>를 탭</a:t>
            </a:r>
            <a:r>
              <a:rPr lang="en-US" altLang="ko-KR" sz="3000" b="1" dirty="0">
                <a:solidFill>
                  <a:schemeClr val="tx1"/>
                </a:solidFill>
              </a:rPr>
              <a:t>(Tab)</a:t>
            </a:r>
            <a:r>
              <a:rPr lang="ko-KR" altLang="en-US" sz="3000" b="1">
                <a:solidFill>
                  <a:schemeClr val="tx1"/>
                </a:solidFill>
              </a:rPr>
              <a:t>으로 구분하여 출력하는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71600" y="2802994"/>
            <a:ext cx="74952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ko-KR" sz="3000" dirty="0">
                <a:solidFill>
                  <a:srgbClr val="FF0000"/>
                </a:solidFill>
              </a:rPr>
              <a:t>#include &lt;stdio.h&gt;</a:t>
            </a:r>
          </a:p>
          <a:p>
            <a:r>
              <a:rPr lang="fr-FR" altLang="ko-KR" sz="3000" dirty="0">
                <a:solidFill>
                  <a:srgbClr val="FF0000"/>
                </a:solidFill>
              </a:rPr>
              <a:t>int main( )</a:t>
            </a:r>
          </a:p>
          <a:p>
            <a:r>
              <a:rPr lang="fr-FR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fr-FR" altLang="ko-KR" sz="3000" dirty="0" smtClean="0">
                <a:solidFill>
                  <a:srgbClr val="FF0000"/>
                </a:solidFill>
              </a:rPr>
              <a:t>   printf</a:t>
            </a:r>
            <a:r>
              <a:rPr lang="fr-FR" altLang="ko-KR" sz="3000" dirty="0">
                <a:solidFill>
                  <a:srgbClr val="FF0000"/>
                </a:solidFill>
              </a:rPr>
              <a:t>("%d\t%d\t%d\t%d\t%d", 1, 2, 3, 4, 5);</a:t>
            </a:r>
          </a:p>
          <a:p>
            <a:r>
              <a:rPr lang="fr-FR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236296" y="2157845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75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971600" y="1916832"/>
            <a:ext cx="6768752" cy="23042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</a:rPr>
              <a:t>상수는 </a:t>
            </a:r>
            <a:r>
              <a:rPr lang="ko-KR" altLang="en-US" sz="3000" b="1" dirty="0">
                <a:solidFill>
                  <a:schemeClr val="tx1"/>
                </a:solidFill>
              </a:rPr>
              <a:t>프로그램 실행 도중에는 값을 변경할 수 없는 데이터이다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endParaRPr lang="en-US" altLang="ko-KR" sz="3000" b="1" dirty="0">
              <a:solidFill>
                <a:schemeClr val="tx1"/>
              </a:solidFill>
              <a:latin typeface="+mn-ea"/>
            </a:endParaRP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상수도 변수와 마찬가지로 </a:t>
            </a:r>
            <a:r>
              <a:rPr lang="ko-KR" altLang="en-US" sz="3000" b="1" dirty="0" err="1">
                <a:solidFill>
                  <a:schemeClr val="tx1"/>
                </a:solidFill>
              </a:rPr>
              <a:t>자료형을</a:t>
            </a:r>
            <a:r>
              <a:rPr lang="ko-KR" altLang="en-US" sz="3000" b="1" dirty="0">
                <a:solidFill>
                  <a:schemeClr val="tx1"/>
                </a:solidFill>
              </a:rPr>
              <a:t> 갖는다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67544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03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상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298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변수의 이해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5564" y="1602201"/>
            <a:ext cx="74648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>
                <a:latin typeface="+mn-ea"/>
              </a:rPr>
              <a:t>변수</a:t>
            </a:r>
            <a:r>
              <a:rPr lang="en-US" altLang="ko-KR" sz="3000" dirty="0">
                <a:latin typeface="+mn-ea"/>
              </a:rPr>
              <a:t>(variable)</a:t>
            </a:r>
            <a:r>
              <a:rPr lang="ko-KR" altLang="en-US" sz="3000" dirty="0">
                <a:latin typeface="+mn-ea"/>
              </a:rPr>
              <a:t>는 프로그램이 실행되는 동안 필요할 때마다 값을 </a:t>
            </a:r>
            <a:r>
              <a:rPr lang="ko-KR" altLang="en-US" sz="3000" dirty="0" smtClean="0">
                <a:latin typeface="+mn-ea"/>
              </a:rPr>
              <a:t>언제든지 </a:t>
            </a:r>
            <a:r>
              <a:rPr lang="ko-KR" altLang="en-US" sz="3000" dirty="0">
                <a:latin typeface="+mn-ea"/>
              </a:rPr>
              <a:t>변경할 </a:t>
            </a:r>
            <a:r>
              <a:rPr lang="ko-KR" altLang="en-US" sz="3000" dirty="0" smtClean="0">
                <a:latin typeface="+mn-ea"/>
              </a:rPr>
              <a:t>수 있는 </a:t>
            </a:r>
            <a:r>
              <a:rPr lang="ko-KR" altLang="en-US" sz="3000" dirty="0">
                <a:latin typeface="+mn-ea"/>
              </a:rPr>
              <a:t>기억 </a:t>
            </a:r>
            <a:r>
              <a:rPr lang="ko-KR" altLang="en-US" sz="3000" dirty="0" smtClean="0">
                <a:latin typeface="+mn-ea"/>
              </a:rPr>
              <a:t>장소이다</a:t>
            </a:r>
            <a:r>
              <a:rPr lang="en-US" altLang="ko-KR" sz="3000" dirty="0" smtClean="0">
                <a:latin typeface="+mn-ea"/>
              </a:rPr>
              <a:t>.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</a:t>
            </a:fld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21" y="3238781"/>
            <a:ext cx="4429281" cy="30812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9075" y="3422581"/>
            <a:ext cx="16979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spc="-250" dirty="0" smtClean="0"/>
              <a:t>기억 장소</a:t>
            </a:r>
            <a:endParaRPr lang="en-US" altLang="ko-KR" sz="3000" spc="-250" dirty="0" smtClean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3431779"/>
            <a:ext cx="428625" cy="50482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912" y="3944198"/>
            <a:ext cx="428625" cy="4857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26281" y="3955122"/>
            <a:ext cx="32102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spc="-250" dirty="0" smtClean="0"/>
              <a:t>기억 장소 저장 값</a:t>
            </a:r>
            <a:endParaRPr lang="en-US" altLang="ko-KR" sz="3000" spc="-250" dirty="0" smtClean="0"/>
          </a:p>
        </p:txBody>
      </p:sp>
    </p:spTree>
    <p:extLst>
      <p:ext uri="{BB962C8B-B14F-4D97-AF65-F5344CB8AC3E}">
        <p14:creationId xmlns:p14="http://schemas.microsoft.com/office/powerpoint/2010/main" val="68408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2018718"/>
            <a:ext cx="65527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기호 </a:t>
            </a:r>
            <a:r>
              <a:rPr lang="ko-KR" altLang="en-US" sz="3000" b="1" dirty="0"/>
              <a:t>상수의 개념을 설명할 수 있다</a:t>
            </a:r>
            <a:r>
              <a:rPr lang="en-US" altLang="ko-KR" sz="3000" b="1" dirty="0" smtClean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/>
              <a:t>기호 </a:t>
            </a:r>
            <a:r>
              <a:rPr lang="ko-KR" altLang="en-US" sz="3000" b="1" dirty="0"/>
              <a:t>상수를 활용하여 프로그램을 작성할 수 </a:t>
            </a:r>
            <a:r>
              <a:rPr lang="ko-KR" altLang="en-US" sz="3000" b="1" dirty="0" smtClean="0"/>
              <a:t>있다</a:t>
            </a:r>
            <a:r>
              <a:rPr lang="en-US" altLang="ko-KR" sz="3000" b="1" dirty="0" smtClean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240173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301728"/>
            <a:ext cx="550513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기호 상수는 왜 필요할까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336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기호 상수란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?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기호 </a:t>
            </a:r>
            <a:r>
              <a:rPr lang="ko-KR" altLang="en-US" sz="3000" dirty="0"/>
              <a:t>상수</a:t>
            </a:r>
            <a:r>
              <a:rPr lang="en-US" altLang="ko-KR" sz="3000" dirty="0"/>
              <a:t>(symbolic constant)</a:t>
            </a:r>
            <a:r>
              <a:rPr lang="ko-KR" altLang="en-US" sz="3000" dirty="0"/>
              <a:t>는 값에 이름을 붙인 것이다</a:t>
            </a:r>
            <a:r>
              <a:rPr lang="en-US" altLang="ko-KR" sz="3000" dirty="0"/>
              <a:t>. </a:t>
            </a: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기호 </a:t>
            </a:r>
            <a:r>
              <a:rPr lang="ko-KR" altLang="en-US" sz="3000" dirty="0"/>
              <a:t>상수를 </a:t>
            </a:r>
            <a:r>
              <a:rPr lang="ko-KR" altLang="en-US" sz="3000" dirty="0" smtClean="0"/>
              <a:t>만들려면 </a:t>
            </a:r>
            <a:r>
              <a:rPr lang="en-US" altLang="ko-KR" sz="3000" dirty="0" smtClean="0"/>
              <a:t>#</a:t>
            </a:r>
            <a:r>
              <a:rPr lang="en-US" altLang="ko-KR" sz="3000" dirty="0"/>
              <a:t>define</a:t>
            </a:r>
            <a:r>
              <a:rPr lang="ko-KR" altLang="en-US" sz="3000" dirty="0"/>
              <a:t>을 </a:t>
            </a:r>
            <a:r>
              <a:rPr lang="ko-KR" altLang="en-US" sz="3000" dirty="0" smtClean="0"/>
              <a:t>사용한다</a:t>
            </a:r>
            <a:r>
              <a:rPr lang="en-US" altLang="ko-KR" sz="3000" dirty="0" smtClean="0"/>
              <a:t>.</a:t>
            </a:r>
            <a:endParaRPr lang="en-US" altLang="ko-KR" sz="3000" b="1" dirty="0" smtClean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1147388" y="3126393"/>
            <a:ext cx="7364254" cy="3044080"/>
          </a:xfrm>
          <a:prstGeom prst="roundRect">
            <a:avLst>
              <a:gd name="adj" fmla="val 796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/>
              <a:t>#define </a:t>
            </a:r>
            <a:r>
              <a:rPr lang="ko-KR" altLang="en-US" sz="2400"/>
              <a:t>이름 </a:t>
            </a:r>
            <a:r>
              <a:rPr lang="ko-KR" altLang="en-US" sz="2400" smtClean="0"/>
              <a:t>상숫값</a:t>
            </a:r>
            <a:endParaRPr lang="en-US" altLang="ko-KR" sz="2400" dirty="0" smtClean="0"/>
          </a:p>
          <a:p>
            <a:r>
              <a:rPr lang="ko-KR" altLang="en-US" sz="2400" dirty="0" smtClean="0"/>
              <a:t>예</a:t>
            </a:r>
            <a:r>
              <a:rPr lang="en-US" altLang="ko-KR" sz="2400" dirty="0" smtClean="0"/>
              <a:t>) </a:t>
            </a:r>
          </a:p>
          <a:p>
            <a:r>
              <a:rPr lang="en-US" altLang="ko-KR" sz="2400" dirty="0"/>
              <a:t>#include </a:t>
            </a:r>
            <a:r>
              <a:rPr lang="ko-KR" altLang="en-US" sz="2400"/>
              <a:t>＜</a:t>
            </a:r>
            <a:r>
              <a:rPr lang="en-US" altLang="ko-KR" sz="2400" dirty="0" err="1"/>
              <a:t>stdio.h</a:t>
            </a:r>
            <a:r>
              <a:rPr lang="ko-KR" altLang="en-US" sz="2400"/>
              <a:t>＞</a:t>
            </a:r>
          </a:p>
          <a:p>
            <a:r>
              <a:rPr lang="en-US" altLang="ko-KR" sz="2400" dirty="0"/>
              <a:t>#define PI 3.14</a:t>
            </a:r>
          </a:p>
          <a:p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r>
              <a:rPr lang="en-US" altLang="ko-KR" sz="2400" dirty="0"/>
              <a:t>{</a:t>
            </a:r>
          </a:p>
          <a:p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("%f\n", PI);</a:t>
            </a:r>
          </a:p>
          <a:p>
            <a:r>
              <a:rPr lang="en-US" altLang="ko-KR" sz="2400" dirty="0"/>
              <a:t>}</a:t>
            </a:r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53039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58133"/>
            <a:ext cx="5760848" cy="111038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반지름이 </a:t>
            </a:r>
            <a:r>
              <a:rPr lang="en-US" altLang="ko-KR" sz="3000" b="1" dirty="0">
                <a:solidFill>
                  <a:srgbClr val="953735"/>
                </a:solidFill>
                <a:latin typeface="+mn-ea"/>
              </a:rPr>
              <a:t>5</a:t>
            </a: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인 원의 면적과 둘레</a:t>
            </a:r>
            <a:r>
              <a:rPr lang="en-US" altLang="ko-KR" sz="3000" b="1" dirty="0">
                <a:solidFill>
                  <a:srgbClr val="953735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구의 부피 구하기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98512" y="1988840"/>
            <a:ext cx="8013965" cy="4193529"/>
            <a:chOff x="698512" y="1453688"/>
            <a:chExt cx="8013965" cy="419352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552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372552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/>
                <a:t>#define PI 3.14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r = 5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</a:t>
              </a:r>
              <a:r>
                <a:rPr lang="ko-KR" altLang="en-US" sz="2400"/>
                <a:t>원의 면적</a:t>
              </a:r>
              <a:r>
                <a:rPr lang="en-US" altLang="ko-KR" sz="2400" dirty="0"/>
                <a:t>: %</a:t>
              </a:r>
              <a:r>
                <a:rPr lang="en-US" sz="2400" dirty="0"/>
                <a:t>f\n", PI * r * r);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</a:t>
              </a:r>
              <a:r>
                <a:rPr lang="ko-KR" altLang="en-US" sz="2400"/>
                <a:t>원의 둘레</a:t>
              </a:r>
              <a:r>
                <a:rPr lang="en-US" altLang="ko-KR" sz="2400" dirty="0"/>
                <a:t>: %</a:t>
              </a:r>
              <a:r>
                <a:rPr lang="en-US" sz="2400" dirty="0"/>
                <a:t>f\n", 2 * PI * r);</a:t>
              </a:r>
            </a:p>
            <a:p>
              <a:r>
                <a:rPr lang="en-US" sz="2400" dirty="0" smtClean="0"/>
                <a:t>    </a:t>
              </a:r>
              <a:r>
                <a:rPr lang="en-US" sz="2400" spc="-100" dirty="0" err="1" smtClean="0"/>
                <a:t>printf</a:t>
              </a:r>
              <a:r>
                <a:rPr lang="en-US" sz="2400" spc="-100" dirty="0"/>
                <a:t>("</a:t>
              </a:r>
              <a:r>
                <a:rPr lang="ko-KR" altLang="en-US" sz="2400" spc="-100"/>
                <a:t>구의 부피</a:t>
              </a:r>
              <a:r>
                <a:rPr lang="en-US" altLang="ko-KR" sz="2400" spc="-100" dirty="0"/>
                <a:t>: %</a:t>
              </a:r>
              <a:r>
                <a:rPr lang="en-US" sz="2400" spc="-100" dirty="0"/>
                <a:t>f\n", (4.0 / 3.0) * PI * r * r * r</a:t>
              </a:r>
              <a:r>
                <a:rPr lang="en-US" sz="2400" dirty="0"/>
                <a:t>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410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53</a:t>
            </a:fld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11560" y="908720"/>
            <a:ext cx="1810298" cy="553998"/>
            <a:chOff x="611560" y="1073061"/>
            <a:chExt cx="1872000" cy="553998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78487" y="1988840"/>
            <a:ext cx="8008312" cy="1111762"/>
            <a:chOff x="1133655" y="2427950"/>
            <a:chExt cx="4644126" cy="492432"/>
          </a:xfrm>
        </p:grpSpPr>
        <p:sp>
          <p:nvSpPr>
            <p:cNvPr id="14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6"/>
            <p:cNvSpPr/>
            <p:nvPr/>
          </p:nvSpPr>
          <p:spPr>
            <a:xfrm>
              <a:off x="1133656" y="2708912"/>
              <a:ext cx="324485" cy="21147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02</a:t>
              </a:r>
              <a:endParaRPr lang="en-US" altLang="ko-KR" sz="2400" dirty="0"/>
            </a:p>
          </p:txBody>
        </p:sp>
        <p:sp>
          <p:nvSpPr>
            <p:cNvPr id="17" name="object 9"/>
            <p:cNvSpPr/>
            <p:nvPr/>
          </p:nvSpPr>
          <p:spPr>
            <a:xfrm>
              <a:off x="1475656" y="2708912"/>
              <a:ext cx="4302125" cy="21147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상수 </a:t>
              </a:r>
              <a:r>
                <a:rPr lang="en-US" altLang="ko-KR" sz="2400" dirty="0"/>
                <a:t>3.14</a:t>
              </a:r>
              <a:r>
                <a:rPr lang="ko-KR" altLang="en-US" sz="2400"/>
                <a:t>를 </a:t>
              </a:r>
              <a:r>
                <a:rPr lang="en-US" altLang="ko-KR" sz="2400" dirty="0"/>
                <a:t>PI</a:t>
              </a:r>
              <a:r>
                <a:rPr lang="ko-KR" altLang="en-US" sz="2400"/>
                <a:t>란 이름으로 사용함을 정의</a:t>
              </a:r>
              <a:endParaRPr sz="2400" dirty="0"/>
            </a:p>
          </p:txBody>
        </p:sp>
        <p:sp>
          <p:nvSpPr>
            <p:cNvPr id="19" name="object 13"/>
            <p:cNvSpPr/>
            <p:nvPr/>
          </p:nvSpPr>
          <p:spPr>
            <a:xfrm>
              <a:off x="1133655" y="2427950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678489" y="3284984"/>
            <a:ext cx="8008311" cy="2669607"/>
            <a:chOff x="1099597" y="3862049"/>
            <a:chExt cx="4678450" cy="1070008"/>
          </a:xfrm>
        </p:grpSpPr>
        <p:sp>
          <p:nvSpPr>
            <p:cNvPr id="22" name="object 15"/>
            <p:cNvSpPr/>
            <p:nvPr/>
          </p:nvSpPr>
          <p:spPr>
            <a:xfrm>
              <a:off x="1099597" y="4040902"/>
              <a:ext cx="4678450" cy="89115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ko-KR" altLang="en-US" sz="2400" dirty="0" smtClean="0"/>
                <a:t>원의 면적</a:t>
              </a:r>
              <a:r>
                <a:rPr lang="en-US" altLang="ko-KR" sz="2400" dirty="0" smtClean="0"/>
                <a:t>: 78.500000</a:t>
              </a:r>
            </a:p>
            <a:p>
              <a:r>
                <a:rPr lang="ko-KR" altLang="en-US" sz="2400" dirty="0" smtClean="0"/>
                <a:t>원의 둘레</a:t>
              </a:r>
              <a:r>
                <a:rPr lang="en-US" altLang="ko-KR" sz="2400" dirty="0" smtClean="0"/>
                <a:t>: 31.400000</a:t>
              </a:r>
            </a:p>
            <a:p>
              <a:r>
                <a:rPr lang="ko-KR" altLang="en-US" sz="2400" dirty="0" smtClean="0"/>
                <a:t>구의 부피</a:t>
              </a:r>
              <a:r>
                <a:rPr lang="en-US" altLang="ko-KR" sz="2400" dirty="0" smtClean="0"/>
                <a:t>: 523.333333</a:t>
              </a:r>
              <a:endParaRPr sz="2400" dirty="0"/>
            </a:p>
          </p:txBody>
        </p:sp>
        <p:sp>
          <p:nvSpPr>
            <p:cNvPr id="24" name="object 18"/>
            <p:cNvSpPr/>
            <p:nvPr/>
          </p:nvSpPr>
          <p:spPr>
            <a:xfrm>
              <a:off x="1099597" y="3862049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2483560" y="858133"/>
            <a:ext cx="5760848" cy="111038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반지름이 </a:t>
            </a:r>
            <a:r>
              <a:rPr lang="en-US" altLang="ko-KR" sz="3000" b="1" dirty="0">
                <a:solidFill>
                  <a:srgbClr val="953735"/>
                </a:solidFill>
                <a:latin typeface="+mn-ea"/>
              </a:rPr>
              <a:t>5</a:t>
            </a: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인 원의 면적과 둘레</a:t>
            </a:r>
            <a:r>
              <a:rPr lang="en-US" altLang="ko-KR" sz="3000" b="1" dirty="0">
                <a:solidFill>
                  <a:srgbClr val="953735"/>
                </a:solidFill>
                <a:latin typeface="+mn-ea"/>
              </a:rPr>
              <a:t>, </a:t>
            </a:r>
            <a:r>
              <a:rPr lang="ko-KR" altLang="en-US" sz="3000" b="1" dirty="0">
                <a:solidFill>
                  <a:srgbClr val="953735"/>
                </a:solidFill>
                <a:latin typeface="+mn-ea"/>
              </a:rPr>
              <a:t>구의 부피 구하기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872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05272" y="1988840"/>
            <a:ext cx="7581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dirty="0">
                <a:latin typeface="YDVYGO31"/>
              </a:rPr>
              <a:t>변수 선언 시에 </a:t>
            </a:r>
            <a:r>
              <a:rPr lang="ko-KR" altLang="en-US" sz="3000" dirty="0" err="1">
                <a:latin typeface="YDVYGO31"/>
              </a:rPr>
              <a:t>자료형</a:t>
            </a:r>
            <a:r>
              <a:rPr lang="ko-KR" altLang="en-US" sz="3000" dirty="0">
                <a:latin typeface="YDVYGO31"/>
              </a:rPr>
              <a:t> 앞에 </a:t>
            </a:r>
            <a:r>
              <a:rPr lang="en-US" altLang="ko-KR" sz="3000" dirty="0" err="1">
                <a:latin typeface="YDVYGO31"/>
              </a:rPr>
              <a:t>const</a:t>
            </a:r>
            <a:r>
              <a:rPr lang="en-US" altLang="ko-KR" sz="3000" dirty="0">
                <a:latin typeface="YDVYGO31"/>
              </a:rPr>
              <a:t> </a:t>
            </a:r>
            <a:r>
              <a:rPr lang="ko-KR" altLang="en-US" sz="3000" dirty="0">
                <a:latin typeface="YDVYGO31"/>
              </a:rPr>
              <a:t>키워드를 붙이면 읽기 전용의 기호 상수를 정의할 수 있다</a:t>
            </a:r>
            <a:r>
              <a:rPr lang="en-US" altLang="ko-KR" sz="3000" dirty="0" smtClean="0">
                <a:latin typeface="YDVYGO31"/>
              </a:rPr>
              <a:t>.</a:t>
            </a:r>
          </a:p>
          <a:p>
            <a:endParaRPr lang="en-US" altLang="ko-KR" sz="3000" dirty="0" smtClean="0">
              <a:latin typeface="YDVYGO31"/>
            </a:endParaRPr>
          </a:p>
          <a:p>
            <a:endParaRPr lang="en-US" altLang="ko-KR" sz="3000" dirty="0">
              <a:latin typeface="YDVYGO31"/>
            </a:endParaRPr>
          </a:p>
          <a:p>
            <a:r>
              <a:rPr lang="ko-KR" altLang="en-US" sz="3000" dirty="0">
                <a:latin typeface="YDVYGO31"/>
              </a:rPr>
              <a:t>예</a:t>
            </a:r>
            <a:r>
              <a:rPr lang="en-US" altLang="ko-KR" sz="3000" dirty="0">
                <a:latin typeface="YDVYGO31"/>
              </a:rPr>
              <a:t>)</a:t>
            </a:r>
          </a:p>
          <a:p>
            <a:r>
              <a:rPr lang="en-US" altLang="ko-KR" sz="3000" dirty="0" err="1">
                <a:latin typeface="YDVYGO31"/>
              </a:rPr>
              <a:t>const</a:t>
            </a:r>
            <a:r>
              <a:rPr lang="en-US" altLang="ko-KR" sz="3000" dirty="0">
                <a:latin typeface="YDVYGO31"/>
              </a:rPr>
              <a:t> double PI = 3.14;</a:t>
            </a:r>
          </a:p>
          <a:p>
            <a:r>
              <a:rPr lang="en-US" altLang="ko-KR" sz="3000" dirty="0" err="1">
                <a:latin typeface="YDVYGO31"/>
              </a:rPr>
              <a:t>printf</a:t>
            </a:r>
            <a:r>
              <a:rPr lang="en-US" altLang="ko-KR" sz="3000" dirty="0" smtClean="0">
                <a:latin typeface="YDVYGO31"/>
              </a:rPr>
              <a:t>("%If\n”, </a:t>
            </a:r>
            <a:r>
              <a:rPr lang="en-US" altLang="ko-KR" sz="3000" dirty="0">
                <a:latin typeface="YDVYGO31"/>
              </a:rPr>
              <a:t>PI</a:t>
            </a:r>
            <a:r>
              <a:rPr lang="en-US" altLang="ko-KR" sz="3000" dirty="0" smtClean="0">
                <a:latin typeface="YDVYGO31"/>
              </a:rPr>
              <a:t>);</a:t>
            </a:r>
            <a:endParaRPr lang="en-US" altLang="ko-KR" sz="3000" dirty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12776"/>
            <a:ext cx="82089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변수를 이용하여 기호 상수를 정의하는 방법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717304" y="3573016"/>
            <a:ext cx="39974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dirty="0" err="1"/>
              <a:t>const</a:t>
            </a:r>
            <a:r>
              <a:rPr lang="en-US" altLang="ko-KR" sz="2800" dirty="0"/>
              <a:t> </a:t>
            </a:r>
            <a:r>
              <a:rPr lang="ko-KR" altLang="en-US" sz="2800"/>
              <a:t>자료형 변수명</a:t>
            </a:r>
            <a:r>
              <a:rPr lang="en-US" altLang="ko-KR" sz="2800" dirty="0"/>
              <a:t>;</a:t>
            </a:r>
            <a:endParaRPr lang="ko-KR" altLang="en-US" sz="2800"/>
          </a:p>
        </p:txBody>
      </p:sp>
      <p:grpSp>
        <p:nvGrpSpPr>
          <p:cNvPr id="18" name="그룹 17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타원 19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9549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1" y="1476360"/>
            <a:ext cx="7344816" cy="159260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en-US" altLang="ko-KR" sz="3000" b="1" dirty="0">
                <a:solidFill>
                  <a:schemeClr val="tx1"/>
                </a:solidFill>
              </a:rPr>
              <a:t>1</a:t>
            </a:r>
            <a:r>
              <a:rPr lang="ko-KR" altLang="en-US" sz="3000" b="1" dirty="0">
                <a:solidFill>
                  <a:schemeClr val="tx1"/>
                </a:solidFill>
              </a:rPr>
              <a:t>달러가 </a:t>
            </a:r>
            <a:r>
              <a:rPr lang="en-US" altLang="ko-KR" sz="3000" b="1" dirty="0">
                <a:solidFill>
                  <a:schemeClr val="tx1"/>
                </a:solidFill>
              </a:rPr>
              <a:t>1130</a:t>
            </a:r>
            <a:r>
              <a:rPr lang="ko-KR" altLang="en-US" sz="3000" b="1" dirty="0">
                <a:solidFill>
                  <a:schemeClr val="tx1"/>
                </a:solidFill>
              </a:rPr>
              <a:t>원이라고 할 때</a:t>
            </a:r>
            <a:r>
              <a:rPr lang="en-US" altLang="ko-KR" sz="3000" b="1" dirty="0">
                <a:solidFill>
                  <a:schemeClr val="tx1"/>
                </a:solidFill>
              </a:rPr>
              <a:t>, 1130</a:t>
            </a:r>
            <a:r>
              <a:rPr lang="ko-KR" altLang="en-US" sz="3000" b="1" dirty="0">
                <a:solidFill>
                  <a:schemeClr val="tx1"/>
                </a:solidFill>
              </a:rPr>
              <a:t>을 기호 상수로 정의하여 </a:t>
            </a:r>
            <a:r>
              <a:rPr lang="en-US" altLang="ko-KR" sz="3000" b="1" dirty="0">
                <a:solidFill>
                  <a:schemeClr val="tx1"/>
                </a:solidFill>
              </a:rPr>
              <a:t>5</a:t>
            </a:r>
            <a:r>
              <a:rPr lang="ko-KR" altLang="en-US" sz="3000" b="1" dirty="0">
                <a:solidFill>
                  <a:schemeClr val="tx1"/>
                </a:solidFill>
              </a:rPr>
              <a:t>달러를 원화로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출력하는 프로그램을 </a:t>
            </a:r>
            <a:r>
              <a:rPr lang="ko-KR" altLang="en-US" sz="3000" b="1" dirty="0">
                <a:solidFill>
                  <a:schemeClr val="tx1"/>
                </a:solidFill>
              </a:rPr>
              <a:t>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14366" y="3230974"/>
            <a:ext cx="655897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#include &lt;</a:t>
            </a:r>
            <a:r>
              <a:rPr lang="en-US" altLang="ko-KR" sz="3000" dirty="0" err="1">
                <a:solidFill>
                  <a:srgbClr val="FF0000"/>
                </a:solidFill>
              </a:rPr>
              <a:t>stdio.h</a:t>
            </a:r>
            <a:r>
              <a:rPr lang="en-US" altLang="ko-KR" sz="3000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#define EXCHANGE_RATE 1130</a:t>
            </a:r>
          </a:p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main( 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</a:t>
            </a:r>
            <a:r>
              <a:rPr lang="en-US" altLang="ko-KR" sz="30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3000" dirty="0">
                <a:solidFill>
                  <a:srgbClr val="FF0000"/>
                </a:solidFill>
              </a:rPr>
              <a:t>("%d", 5 * EXCHANGE_RATE);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092280" y="2564904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533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971600" y="1916832"/>
            <a:ext cx="6624736" cy="223224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기호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상수는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리터럴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상수에 이름을 붙인 것이다</a:t>
            </a:r>
            <a:r>
              <a:rPr lang="en-US" altLang="ko-KR" sz="3000" b="1" dirty="0" smtClean="0">
                <a:solidFill>
                  <a:schemeClr val="tx1"/>
                </a:solidFill>
                <a:latin typeface="+mn-ea"/>
              </a:rPr>
              <a:t>.</a:t>
            </a:r>
          </a:p>
          <a:p>
            <a:pPr marL="268288" indent="-268288" algn="just">
              <a:buSzPct val="70000"/>
              <a:buBlip>
                <a:blip r:embed="rId2"/>
              </a:buBlip>
            </a:pPr>
            <a:endParaRPr lang="en-US" altLang="ko-KR" sz="3000" b="1" dirty="0">
              <a:solidFill>
                <a:schemeClr val="tx1"/>
              </a:solidFill>
              <a:latin typeface="+mn-ea"/>
            </a:endParaRP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  <a:latin typeface="+mn-ea"/>
              </a:rPr>
              <a:t>기호 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상수를 사용하면 프로그램의 </a:t>
            </a:r>
            <a:r>
              <a:rPr lang="ko-KR" altLang="en-US" sz="3000" b="1" dirty="0" err="1">
                <a:solidFill>
                  <a:schemeClr val="tx1"/>
                </a:solidFill>
                <a:latin typeface="+mn-ea"/>
              </a:rPr>
              <a:t>가독성이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 높아진다</a:t>
            </a:r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67544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04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기호 상수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010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712879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err="1" smtClean="0">
                <a:latin typeface="+mn-ea"/>
              </a:rPr>
              <a:t>대입문을</a:t>
            </a:r>
            <a:r>
              <a:rPr lang="ko-KR" altLang="en-US" sz="3000" b="1" dirty="0" smtClean="0">
                <a:latin typeface="+mn-ea"/>
              </a:rPr>
              <a:t> </a:t>
            </a:r>
            <a:r>
              <a:rPr lang="ko-KR" altLang="en-US" sz="3000" b="1" dirty="0">
                <a:latin typeface="+mn-ea"/>
              </a:rPr>
              <a:t>사용하여 자료를 변수에 저장할 수 있다</a:t>
            </a:r>
            <a:r>
              <a:rPr lang="en-US" altLang="ko-KR" sz="3000" b="1" dirty="0" smtClean="0">
                <a:latin typeface="+mn-ea"/>
              </a:rPr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ko-KR" altLang="en-US" sz="3000" b="1" dirty="0" smtClean="0">
                <a:latin typeface="+mn-ea"/>
              </a:rPr>
              <a:t>연산자를 </a:t>
            </a:r>
            <a:r>
              <a:rPr lang="ko-KR" altLang="en-US" sz="3000" b="1" dirty="0">
                <a:latin typeface="+mn-ea"/>
              </a:rPr>
              <a:t>활용하여 프로그램을 작성할 수 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240173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301728"/>
            <a:ext cx="57606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3000" b="1" dirty="0">
                <a:latin typeface="+mn-ea"/>
              </a:rPr>
              <a:t>자료를 변수에 저장하는 방법은 무엇일까</a:t>
            </a:r>
            <a:r>
              <a:rPr lang="en-US" altLang="ko-KR" sz="3000" b="1" dirty="0">
                <a:latin typeface="+mn-ea"/>
              </a:rPr>
              <a:t>? </a:t>
            </a:r>
            <a:r>
              <a:rPr lang="ko-KR" altLang="en-US" sz="3000" b="1" dirty="0">
                <a:latin typeface="+mn-ea"/>
              </a:rPr>
              <a:t>연산자의 종류에는 어떤 것들이 있을까</a:t>
            </a:r>
            <a:r>
              <a:rPr lang="en-US" altLang="ko-KR" sz="3000" b="1" dirty="0">
                <a:latin typeface="+mn-ea"/>
              </a:rPr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83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자료의 대입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정수</a:t>
            </a:r>
            <a:r>
              <a:rPr lang="en-US" altLang="ko-KR" sz="3000" dirty="0"/>
              <a:t>, </a:t>
            </a:r>
            <a:r>
              <a:rPr lang="ko-KR" altLang="en-US" sz="3000" dirty="0"/>
              <a:t>실수</a:t>
            </a:r>
            <a:r>
              <a:rPr lang="en-US" altLang="ko-KR" sz="3000" dirty="0"/>
              <a:t>, </a:t>
            </a:r>
            <a:r>
              <a:rPr lang="ko-KR" altLang="en-US" sz="3000" dirty="0"/>
              <a:t>문자 등의 값을 변수에 저장하는 일을 대입</a:t>
            </a:r>
            <a:r>
              <a:rPr lang="en-US" altLang="ko-KR" sz="3000" dirty="0"/>
              <a:t>(assignment, </a:t>
            </a:r>
            <a:r>
              <a:rPr lang="ko-KR" altLang="en-US" sz="3000" dirty="0"/>
              <a:t>할당</a:t>
            </a:r>
            <a:r>
              <a:rPr lang="en-US" altLang="ko-KR" sz="3000" dirty="0"/>
              <a:t>)</a:t>
            </a:r>
            <a:r>
              <a:rPr lang="ko-KR" altLang="en-US" sz="3000" dirty="0"/>
              <a:t>이라고 한다</a:t>
            </a:r>
            <a:r>
              <a:rPr lang="en-US" altLang="ko-KR" sz="3000" dirty="0" smtClean="0"/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331640" y="2924944"/>
            <a:ext cx="6480720" cy="195210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/>
              <a:t>변수명</a:t>
            </a:r>
            <a:r>
              <a:rPr lang="ko-KR" altLang="en-US" sz="2400" dirty="0"/>
              <a:t> </a:t>
            </a:r>
            <a:r>
              <a:rPr lang="en-US" altLang="ko-KR" sz="2400" dirty="0"/>
              <a:t>= </a:t>
            </a:r>
            <a:r>
              <a:rPr lang="ko-KR" altLang="en-US" sz="2400" smtClean="0"/>
              <a:t>값</a:t>
            </a:r>
            <a:endParaRPr lang="en-US" altLang="ko-KR" sz="2400" dirty="0" smtClean="0"/>
          </a:p>
          <a:p>
            <a:r>
              <a:rPr lang="ko-KR" altLang="en-US" sz="2400" dirty="0" smtClean="0"/>
              <a:t>예</a:t>
            </a:r>
            <a:r>
              <a:rPr lang="en-US" altLang="ko-KR" sz="2400" dirty="0" smtClean="0"/>
              <a:t>) </a:t>
            </a:r>
          </a:p>
          <a:p>
            <a:r>
              <a:rPr lang="en-US" altLang="ko-KR" sz="2400" dirty="0" err="1"/>
              <a:t>int</a:t>
            </a:r>
            <a:r>
              <a:rPr lang="en-US" altLang="ko-KR" sz="2400" dirty="0"/>
              <a:t> a, b;</a:t>
            </a:r>
          </a:p>
          <a:p>
            <a:r>
              <a:rPr lang="en-US" altLang="ko-KR" sz="2400" dirty="0"/>
              <a:t>a = 5;</a:t>
            </a:r>
          </a:p>
          <a:p>
            <a:r>
              <a:rPr lang="en-US" altLang="ko-KR" sz="2400" dirty="0"/>
              <a:t>b = a;</a:t>
            </a:r>
            <a:endParaRPr lang="ko-KR" altLang="en-US" sz="2400"/>
          </a:p>
        </p:txBody>
      </p:sp>
      <p:sp>
        <p:nvSpPr>
          <p:cNvPr id="8" name="직사각형 7"/>
          <p:cNvSpPr/>
          <p:nvPr/>
        </p:nvSpPr>
        <p:spPr>
          <a:xfrm>
            <a:off x="539552" y="5263046"/>
            <a:ext cx="7972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변수 </a:t>
            </a:r>
            <a:r>
              <a:rPr lang="en-US" altLang="ko-KR" sz="3000" dirty="0"/>
              <a:t>a</a:t>
            </a:r>
            <a:r>
              <a:rPr lang="ko-KR" altLang="en-US" sz="3000" dirty="0"/>
              <a:t>에 저장된 값인 </a:t>
            </a:r>
            <a:r>
              <a:rPr lang="en-US" altLang="ko-KR" sz="3000" dirty="0"/>
              <a:t>5</a:t>
            </a:r>
            <a:r>
              <a:rPr lang="ko-KR" altLang="en-US" sz="3000" dirty="0"/>
              <a:t>를 기억 장소 </a:t>
            </a:r>
            <a:r>
              <a:rPr lang="en-US" altLang="ko-KR" sz="3000" dirty="0"/>
              <a:t>b</a:t>
            </a:r>
            <a:r>
              <a:rPr lang="ko-KR" altLang="en-US" sz="3000" dirty="0"/>
              <a:t>에 대입한다</a:t>
            </a:r>
            <a:r>
              <a:rPr lang="en-US" altLang="ko-KR" sz="3000" dirty="0"/>
              <a:t>.</a:t>
            </a:r>
            <a:endParaRPr lang="en-US" altLang="ko-KR" sz="3000" dirty="0" smtClean="0"/>
          </a:p>
        </p:txBody>
      </p:sp>
    </p:spTree>
    <p:extLst>
      <p:ext uri="{BB962C8B-B14F-4D97-AF65-F5344CB8AC3E}">
        <p14:creationId xmlns:p14="http://schemas.microsoft.com/office/powerpoint/2010/main" val="414323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6336912" cy="55399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spc="-150" dirty="0">
                <a:solidFill>
                  <a:srgbClr val="953735"/>
                </a:solidFill>
              </a:rPr>
              <a:t>a</a:t>
            </a:r>
            <a:r>
              <a:rPr lang="ko-KR" altLang="en-US" sz="3000" b="1" spc="-150">
                <a:solidFill>
                  <a:srgbClr val="953735"/>
                </a:solidFill>
              </a:rPr>
              <a:t>와 </a:t>
            </a:r>
            <a:r>
              <a:rPr lang="en-US" altLang="ko-KR" sz="3000" b="1" spc="-150" dirty="0">
                <a:solidFill>
                  <a:srgbClr val="953735"/>
                </a:solidFill>
              </a:rPr>
              <a:t>b</a:t>
            </a:r>
            <a:r>
              <a:rPr lang="ko-KR" altLang="en-US" sz="3000" b="1" spc="-150">
                <a:solidFill>
                  <a:srgbClr val="953735"/>
                </a:solidFill>
              </a:rPr>
              <a:t>의 값을 서로 교환하는 프로그램</a:t>
            </a:r>
            <a:endParaRPr lang="en-US" altLang="ko-KR" sz="3000" b="1" spc="-150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72835" y="1622019"/>
            <a:ext cx="8013965" cy="4507689"/>
            <a:chOff x="698512" y="1453688"/>
            <a:chExt cx="8013965" cy="450768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403968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  <a:p>
              <a:pPr algn="ctr"/>
              <a:r>
                <a:rPr lang="en-US" sz="2400" dirty="0" smtClean="0"/>
                <a:t>13</a:t>
              </a:r>
              <a:endParaRPr sz="2400" dirty="0"/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403968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a, b, c;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10, b = 20;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("a = %d b = %d\n", a, b);</a:t>
              </a:r>
            </a:p>
            <a:p>
              <a:r>
                <a:rPr lang="en-US" sz="2400" dirty="0" smtClean="0"/>
                <a:t>    c </a:t>
              </a:r>
              <a:r>
                <a:rPr lang="en-US" sz="2400" dirty="0"/>
                <a:t>= a;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b;</a:t>
              </a:r>
            </a:p>
            <a:p>
              <a:r>
                <a:rPr lang="en-US" sz="2400" dirty="0" smtClean="0"/>
                <a:t>    b </a:t>
              </a:r>
              <a:r>
                <a:rPr lang="en-US" sz="2400" dirty="0"/>
                <a:t>= c;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("a = %d b = %d\n", a, b);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865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변수의 이해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2358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2358" y="1602201"/>
            <a:ext cx="775606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b="1" dirty="0" smtClean="0"/>
              <a:t>C</a:t>
            </a:r>
            <a:r>
              <a:rPr lang="ko-KR" altLang="en-US" sz="3000" b="1" dirty="0" smtClean="0"/>
              <a:t>언어에서 변수의 특징</a:t>
            </a:r>
            <a:endParaRPr lang="en-US" altLang="ko-KR" sz="3000" b="1" dirty="0" smtClean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078782" y="2246210"/>
            <a:ext cx="70216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3000" dirty="0" smtClean="0">
                <a:latin typeface="+mn-ea"/>
              </a:rPr>
              <a:t>변수는 </a:t>
            </a:r>
            <a:r>
              <a:rPr lang="ko-KR" altLang="en-US" sz="3000" dirty="0">
                <a:latin typeface="+mn-ea"/>
              </a:rPr>
              <a:t>사용하기 전에 미리 선언되어야 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sz="3000" dirty="0" smtClean="0">
                <a:latin typeface="+mn-ea"/>
              </a:rPr>
              <a:t>변수를 </a:t>
            </a:r>
            <a:r>
              <a:rPr lang="ko-KR" altLang="en-US" sz="3000" dirty="0">
                <a:latin typeface="+mn-ea"/>
              </a:rPr>
              <a:t>선언하면 변수의 이름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변수에 저장할 자료의 유형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기억 장소의 크기가 결정된다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sz="3000" dirty="0" smtClean="0">
                <a:latin typeface="+mn-ea"/>
              </a:rPr>
              <a:t>변수에 </a:t>
            </a:r>
            <a:r>
              <a:rPr lang="ko-KR" altLang="en-US" sz="3000" dirty="0">
                <a:latin typeface="+mn-ea"/>
              </a:rPr>
              <a:t>저장되는 자료는 변수의 </a:t>
            </a:r>
            <a:r>
              <a:rPr lang="ko-KR" altLang="en-US" sz="3000" dirty="0" err="1">
                <a:latin typeface="+mn-ea"/>
              </a:rPr>
              <a:t>자료형과</a:t>
            </a:r>
            <a:r>
              <a:rPr lang="ko-KR" altLang="en-US" sz="3000" dirty="0">
                <a:latin typeface="+mn-ea"/>
              </a:rPr>
              <a:t> 일치해야 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sz="3000" dirty="0" smtClean="0">
                <a:latin typeface="+mn-ea"/>
              </a:rPr>
              <a:t>변수에 </a:t>
            </a:r>
            <a:r>
              <a:rPr lang="ko-KR" altLang="en-US" sz="3000" dirty="0">
                <a:latin typeface="+mn-ea"/>
              </a:rPr>
              <a:t>저장된 값은 언제든지 변경할 수 있다</a:t>
            </a:r>
            <a:r>
              <a:rPr lang="en-US" altLang="ko-KR" sz="3000" dirty="0">
                <a:latin typeface="+mn-ea"/>
              </a:rPr>
              <a:t>.</a:t>
            </a:r>
            <a:endParaRPr lang="en-US" altLang="ko-KR" sz="30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56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60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610018"/>
            <a:ext cx="8008312" cy="1835695"/>
            <a:chOff x="1133655" y="2429613"/>
            <a:chExt cx="4644126" cy="813083"/>
          </a:xfrm>
        </p:grpSpPr>
        <p:sp>
          <p:nvSpPr>
            <p:cNvPr id="13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1133656" y="2708912"/>
              <a:ext cx="324485" cy="533784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09</a:t>
              </a:r>
            </a:p>
            <a:p>
              <a:pPr algn="ctr"/>
              <a:r>
                <a:rPr lang="en-US" altLang="ko-KR" sz="2400" dirty="0"/>
                <a:t>10</a:t>
              </a:r>
            </a:p>
            <a:p>
              <a:pPr algn="ctr"/>
              <a:r>
                <a:rPr lang="en-US" altLang="ko-KR" sz="2400" dirty="0"/>
                <a:t>11</a:t>
              </a:r>
              <a:endParaRPr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708912"/>
              <a:ext cx="4302125" cy="533784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a</a:t>
              </a:r>
              <a:r>
                <a:rPr lang="ko-KR" altLang="en-US" sz="2400"/>
                <a:t>의 값을 </a:t>
              </a:r>
              <a:r>
                <a:rPr lang="en-US" altLang="ko-KR" sz="2400" dirty="0"/>
                <a:t>c</a:t>
              </a:r>
              <a:r>
                <a:rPr lang="ko-KR" altLang="en-US" sz="2400"/>
                <a:t>에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b</a:t>
              </a:r>
              <a:r>
                <a:rPr lang="ko-KR" altLang="en-US" sz="2400"/>
                <a:t>의 값을 </a:t>
              </a:r>
              <a:r>
                <a:rPr lang="en-US" altLang="ko-KR" sz="2400" dirty="0"/>
                <a:t>a</a:t>
              </a:r>
              <a:r>
                <a:rPr lang="ko-KR" altLang="en-US" sz="2400"/>
                <a:t>에 저장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c</a:t>
              </a:r>
              <a:r>
                <a:rPr lang="ko-KR" altLang="en-US" sz="2400"/>
                <a:t>의 값을 </a:t>
              </a:r>
              <a:r>
                <a:rPr lang="en-US" altLang="ko-KR" sz="2400" dirty="0"/>
                <a:t>b</a:t>
              </a:r>
              <a:r>
                <a:rPr lang="ko-KR" altLang="en-US" sz="2400"/>
                <a:t>에 저장</a:t>
              </a:r>
              <a:endParaRPr sz="2400" dirty="0"/>
            </a:p>
          </p:txBody>
        </p:sp>
        <p:sp>
          <p:nvSpPr>
            <p:cNvPr id="18" name="object 13"/>
            <p:cNvSpPr/>
            <p:nvPr/>
          </p:nvSpPr>
          <p:spPr>
            <a:xfrm>
              <a:off x="1133655" y="242961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11561" y="3611640"/>
            <a:ext cx="8008311" cy="1885956"/>
            <a:chOff x="1099597" y="3853315"/>
            <a:chExt cx="4678450" cy="755912"/>
          </a:xfrm>
        </p:grpSpPr>
        <p:sp>
          <p:nvSpPr>
            <p:cNvPr id="21" name="object 15"/>
            <p:cNvSpPr/>
            <p:nvPr/>
          </p:nvSpPr>
          <p:spPr>
            <a:xfrm>
              <a:off x="1099597" y="4040902"/>
              <a:ext cx="4678450" cy="56832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a=10 b=20</a:t>
              </a:r>
            </a:p>
            <a:p>
              <a:r>
                <a:rPr lang="en-US" sz="2400" dirty="0" smtClean="0"/>
                <a:t>a=20 b=10</a:t>
              </a:r>
              <a:endParaRPr sz="2400" dirty="0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99597" y="385331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2483560" y="908720"/>
            <a:ext cx="6336912" cy="55399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spc="-150" dirty="0">
                <a:solidFill>
                  <a:srgbClr val="953735"/>
                </a:solidFill>
              </a:rPr>
              <a:t>a</a:t>
            </a:r>
            <a:r>
              <a:rPr lang="ko-KR" altLang="en-US" sz="3000" b="1" spc="-150">
                <a:solidFill>
                  <a:srgbClr val="953735"/>
                </a:solidFill>
              </a:rPr>
              <a:t>와 </a:t>
            </a:r>
            <a:r>
              <a:rPr lang="en-US" altLang="ko-KR" sz="3000" b="1" spc="-150" dirty="0">
                <a:solidFill>
                  <a:srgbClr val="953735"/>
                </a:solidFill>
              </a:rPr>
              <a:t>b</a:t>
            </a:r>
            <a:r>
              <a:rPr lang="ko-KR" altLang="en-US" sz="3000" b="1" spc="-150">
                <a:solidFill>
                  <a:srgbClr val="953735"/>
                </a:solidFill>
              </a:rPr>
              <a:t>의 값을 서로 교환하는 프로그램</a:t>
            </a:r>
            <a:endParaRPr lang="en-US" altLang="ko-KR" sz="3000" b="1" spc="-150" dirty="0" smtClean="0">
              <a:solidFill>
                <a:srgbClr val="95373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859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산술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정수나 </a:t>
            </a:r>
            <a:r>
              <a:rPr lang="ko-KR" altLang="en-US" sz="3000" dirty="0"/>
              <a:t>실수를 이용한 계산으로 사칙 연산인 덧셈</a:t>
            </a:r>
            <a:r>
              <a:rPr lang="en-US" altLang="ko-KR" sz="3000" dirty="0"/>
              <a:t>, </a:t>
            </a:r>
            <a:r>
              <a:rPr lang="ko-KR" altLang="en-US" sz="3000"/>
              <a:t>뺄셈</a:t>
            </a:r>
            <a:r>
              <a:rPr lang="en-US" altLang="ko-KR" sz="3000" dirty="0"/>
              <a:t>, </a:t>
            </a:r>
            <a:r>
              <a:rPr lang="ko-KR" altLang="en-US" sz="3000"/>
              <a:t>곱셈</a:t>
            </a:r>
            <a:r>
              <a:rPr lang="en-US" altLang="ko-KR" sz="3000" dirty="0"/>
              <a:t>, </a:t>
            </a:r>
            <a:r>
              <a:rPr lang="ko-KR" altLang="en-US" sz="3000" smtClean="0"/>
              <a:t>나눗셈과 몫</a:t>
            </a:r>
            <a:r>
              <a:rPr lang="en-US" altLang="ko-KR" sz="3000" dirty="0"/>
              <a:t>, </a:t>
            </a:r>
            <a:r>
              <a:rPr lang="ko-KR" altLang="en-US" sz="3000"/>
              <a:t>나머지를 구하는 것이 있다</a:t>
            </a:r>
            <a:endParaRPr lang="en-US" altLang="ko-KR" sz="3000" dirty="0" smtClean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506186"/>
              </p:ext>
            </p:extLst>
          </p:nvPr>
        </p:nvGraphicFramePr>
        <p:xfrm>
          <a:off x="1042526" y="3163221"/>
          <a:ext cx="7417906" cy="305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1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연산자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기능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</a:rPr>
                        <a:t>사용 예</a:t>
                      </a:r>
                      <a:endParaRPr lang="ko-KR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산술 </a:t>
                      </a:r>
                      <a:endParaRPr lang="en-US" altLang="ko-KR" sz="2400" dirty="0" smtClean="0"/>
                    </a:p>
                    <a:p>
                      <a:pPr algn="ctr" latinLnBrk="1"/>
                      <a:r>
                        <a:rPr lang="ko-KR" altLang="en-US" sz="2400" dirty="0" smtClean="0"/>
                        <a:t>연산자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+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덧셈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err="1" smtClean="0"/>
                        <a:t>a+b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-</a:t>
                      </a:r>
                      <a:endParaRPr lang="ko-KR" altLang="en-US" sz="240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뺄셈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a-b</a:t>
                      </a:r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*</a:t>
                      </a:r>
                      <a:endParaRPr lang="ko-KR" altLang="en-US" sz="240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곱셈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a*b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/</a:t>
                      </a:r>
                      <a:endParaRPr lang="ko-KR" altLang="en-US" sz="240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나눗셈 또는 몫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a/b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%</a:t>
                      </a:r>
                      <a:endParaRPr lang="ko-KR" altLang="en-US" sz="240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나머지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err="1" smtClean="0"/>
                        <a:t>a%b</a:t>
                      </a:r>
                      <a:endParaRPr lang="ko-KR" altLang="en-US" sz="2400" dirty="0"/>
                    </a:p>
                  </a:txBody>
                  <a:tcPr marR="36000" marT="72000" marB="7200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34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62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8610" y="908720"/>
            <a:ext cx="475252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산술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98512" y="1700808"/>
            <a:ext cx="7988288" cy="4194679"/>
            <a:chOff x="698512" y="1453688"/>
            <a:chExt cx="7988288" cy="419467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667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33955" y="1921688"/>
              <a:ext cx="7452845" cy="372667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10 + 3);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10 - 3);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10 * 3);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10 / 3);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("%f\n", 10.0 / 3.0);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("%d\n", 10 % 3);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75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63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98418" y="886654"/>
            <a:ext cx="403244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산술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669991"/>
            <a:ext cx="8008312" cy="1869348"/>
            <a:chOff x="1133655" y="2429613"/>
            <a:chExt cx="4644126" cy="827989"/>
          </a:xfrm>
        </p:grpSpPr>
        <p:sp>
          <p:nvSpPr>
            <p:cNvPr id="13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1133656" y="2708912"/>
              <a:ext cx="324485" cy="54869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09</a:t>
              </a:r>
              <a:endParaRPr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708912"/>
              <a:ext cx="4302125" cy="54869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정수 </a:t>
              </a:r>
              <a:r>
                <a:rPr lang="en-US" altLang="ko-KR" sz="2400" dirty="0"/>
                <a:t>10</a:t>
              </a:r>
              <a:r>
                <a:rPr lang="ko-KR" altLang="en-US" sz="2400" dirty="0"/>
                <a:t>을 정수 </a:t>
              </a:r>
              <a:r>
                <a:rPr lang="en-US" altLang="ko-KR" sz="2400" dirty="0"/>
                <a:t>3</a:t>
              </a:r>
              <a:r>
                <a:rPr lang="ko-KR" altLang="en-US" sz="2400" dirty="0"/>
                <a:t>으로 나눈 결과</a:t>
              </a:r>
              <a:r>
                <a:rPr lang="en-US" altLang="ko-KR" sz="2400" dirty="0"/>
                <a:t>(</a:t>
              </a:r>
              <a:r>
                <a:rPr lang="ko-KR" altLang="en-US" sz="2400" dirty="0"/>
                <a:t>몫</a:t>
              </a:r>
              <a:r>
                <a:rPr lang="en-US" altLang="ko-KR" sz="2400" dirty="0"/>
                <a:t>)</a:t>
              </a:r>
              <a:r>
                <a:rPr lang="ko-KR" altLang="en-US" sz="2400" dirty="0"/>
                <a:t>를 출력</a:t>
              </a:r>
            </a:p>
            <a:p>
              <a:r>
                <a:rPr lang="ko-KR" altLang="en-US" sz="2400" dirty="0"/>
                <a:t>실수 </a:t>
              </a:r>
              <a:r>
                <a:rPr lang="en-US" altLang="ko-KR" sz="2400" dirty="0"/>
                <a:t>10.0</a:t>
              </a:r>
              <a:r>
                <a:rPr lang="ko-KR" altLang="en-US" sz="2400" dirty="0"/>
                <a:t>을 실수 </a:t>
              </a:r>
              <a:r>
                <a:rPr lang="en-US" altLang="ko-KR" sz="2400" dirty="0"/>
                <a:t>3.0</a:t>
              </a:r>
              <a:r>
                <a:rPr lang="ko-KR" altLang="en-US" sz="2400" dirty="0"/>
                <a:t>으로 나눈 결과를 출력</a:t>
              </a:r>
            </a:p>
            <a:p>
              <a:r>
                <a:rPr lang="ko-KR" altLang="en-US" sz="2400" dirty="0"/>
                <a:t>정수 </a:t>
              </a:r>
              <a:r>
                <a:rPr lang="en-US" altLang="ko-KR" sz="2400" dirty="0"/>
                <a:t>10</a:t>
              </a:r>
              <a:r>
                <a:rPr lang="ko-KR" altLang="en-US" sz="2400" dirty="0"/>
                <a:t>을 정수 </a:t>
              </a:r>
              <a:r>
                <a:rPr lang="en-US" altLang="ko-KR" sz="2400" dirty="0"/>
                <a:t>3</a:t>
              </a:r>
              <a:r>
                <a:rPr lang="ko-KR" altLang="en-US" sz="2400" dirty="0"/>
                <a:t>으로 나눈 결과</a:t>
              </a:r>
              <a:r>
                <a:rPr lang="en-US" altLang="ko-KR" sz="2400" dirty="0"/>
                <a:t>(</a:t>
              </a:r>
              <a:r>
                <a:rPr lang="ko-KR" altLang="en-US" sz="2400" dirty="0"/>
                <a:t>나머지</a:t>
              </a:r>
              <a:r>
                <a:rPr lang="en-US" altLang="ko-KR" sz="2400" dirty="0"/>
                <a:t>)</a:t>
              </a:r>
              <a:r>
                <a:rPr lang="ko-KR" altLang="en-US" sz="2400" dirty="0"/>
                <a:t>를 출력</a:t>
              </a:r>
              <a:endParaRPr sz="2400" dirty="0"/>
            </a:p>
          </p:txBody>
        </p:sp>
        <p:sp>
          <p:nvSpPr>
            <p:cNvPr id="18" name="object 13"/>
            <p:cNvSpPr/>
            <p:nvPr/>
          </p:nvSpPr>
          <p:spPr>
            <a:xfrm>
              <a:off x="1133655" y="242961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23069" y="3685302"/>
            <a:ext cx="8008311" cy="2788402"/>
            <a:chOff x="1099597" y="3853315"/>
            <a:chExt cx="4678450" cy="1117622"/>
          </a:xfrm>
        </p:grpSpPr>
        <p:sp>
          <p:nvSpPr>
            <p:cNvPr id="21" name="object 15"/>
            <p:cNvSpPr/>
            <p:nvPr/>
          </p:nvSpPr>
          <p:spPr>
            <a:xfrm>
              <a:off x="1099597" y="4040902"/>
              <a:ext cx="4678450" cy="93003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pPr>
                <a:lnSpc>
                  <a:spcPts val="2600"/>
                </a:lnSpc>
              </a:pPr>
              <a:r>
                <a:rPr lang="en-US" sz="2400" dirty="0" smtClean="0"/>
                <a:t>13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7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30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2400" dirty="0" smtClean="0"/>
                <a:t>3.333333</a:t>
              </a:r>
            </a:p>
            <a:p>
              <a:pPr>
                <a:lnSpc>
                  <a:spcPts val="2600"/>
                </a:lnSpc>
              </a:pPr>
              <a:r>
                <a:rPr lang="en-US" sz="2400" dirty="0"/>
                <a:t>1</a:t>
              </a:r>
              <a:endParaRPr sz="2400" dirty="0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99597" y="385331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07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64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67182" y="2667684"/>
            <a:ext cx="73652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400" dirty="0" err="1">
                <a:latin typeface="YDVYGO31"/>
              </a:rPr>
              <a:t>대입문에서</a:t>
            </a:r>
            <a:r>
              <a:rPr lang="ko-KR" altLang="en-US" sz="2400" dirty="0">
                <a:latin typeface="YDVYGO31"/>
              </a:rPr>
              <a:t> 좌변과 우변의 </a:t>
            </a:r>
            <a:r>
              <a:rPr lang="ko-KR" altLang="en-US" sz="2400" dirty="0" err="1">
                <a:latin typeface="YDVYGO31"/>
              </a:rPr>
              <a:t>자료형이</a:t>
            </a:r>
            <a:r>
              <a:rPr lang="ko-KR" altLang="en-US" sz="2400" dirty="0">
                <a:latin typeface="YDVYGO31"/>
              </a:rPr>
              <a:t> 다르거나</a:t>
            </a:r>
            <a:r>
              <a:rPr lang="en-US" altLang="ko-KR" sz="2400" dirty="0">
                <a:latin typeface="YDVYGO31"/>
              </a:rPr>
              <a:t>, </a:t>
            </a:r>
            <a:r>
              <a:rPr lang="ko-KR" altLang="en-US" sz="2400" dirty="0" err="1">
                <a:latin typeface="YDVYGO31"/>
              </a:rPr>
              <a:t>연산식에서</a:t>
            </a:r>
            <a:r>
              <a:rPr lang="ko-KR" altLang="en-US" sz="2400" dirty="0">
                <a:latin typeface="YDVYGO31"/>
              </a:rPr>
              <a:t> </a:t>
            </a:r>
            <a:r>
              <a:rPr lang="ko-KR" altLang="en-US" sz="2400" dirty="0" err="1" smtClean="0">
                <a:latin typeface="YDVYGO31"/>
              </a:rPr>
              <a:t>피연산자</a:t>
            </a:r>
            <a:r>
              <a:rPr lang="ko-KR" altLang="en-US" sz="2400" dirty="0" smtClean="0">
                <a:latin typeface="YDVYGO31"/>
              </a:rPr>
              <a:t> </a:t>
            </a:r>
            <a:r>
              <a:rPr lang="ko-KR" altLang="en-US" sz="2400" dirty="0">
                <a:latin typeface="YDVYGO31"/>
              </a:rPr>
              <a:t>간에 </a:t>
            </a:r>
            <a:r>
              <a:rPr lang="ko-KR" altLang="en-US" sz="2400" dirty="0" err="1">
                <a:latin typeface="YDVYGO31"/>
              </a:rPr>
              <a:t>자료형이</a:t>
            </a:r>
            <a:r>
              <a:rPr lang="ko-KR" altLang="en-US" sz="2400" dirty="0">
                <a:latin typeface="YDVYGO31"/>
              </a:rPr>
              <a:t> 다르면</a:t>
            </a:r>
            <a:r>
              <a:rPr lang="en-US" altLang="ko-KR" sz="2400" dirty="0">
                <a:latin typeface="YDVYGO31"/>
              </a:rPr>
              <a:t>, </a:t>
            </a:r>
            <a:r>
              <a:rPr lang="ko-KR" altLang="en-US" sz="2400" dirty="0" err="1">
                <a:latin typeface="YDVYGO31"/>
              </a:rPr>
              <a:t>자료형을</a:t>
            </a:r>
            <a:r>
              <a:rPr lang="ko-KR" altLang="en-US" sz="2400" dirty="0">
                <a:latin typeface="YDVYGO31"/>
              </a:rPr>
              <a:t> 서로 일치시키기 </a:t>
            </a:r>
            <a:r>
              <a:rPr lang="ko-KR" altLang="en-US" sz="2400" dirty="0" smtClean="0">
                <a:latin typeface="YDVYGO31"/>
              </a:rPr>
              <a:t>위해 </a:t>
            </a:r>
            <a:r>
              <a:rPr lang="ko-KR" altLang="en-US" sz="2400" dirty="0">
                <a:latin typeface="YDVYGO31"/>
              </a:rPr>
              <a:t>자동으로 형 변환이 일어난다</a:t>
            </a:r>
            <a:r>
              <a:rPr lang="en-US" altLang="ko-KR" sz="2400" dirty="0" smtClean="0">
                <a:latin typeface="YDVYGO31"/>
              </a:rPr>
              <a:t>.</a:t>
            </a:r>
          </a:p>
          <a:p>
            <a:pPr algn="just"/>
            <a:endParaRPr lang="en-US" altLang="ko-KR" sz="2400" dirty="0">
              <a:latin typeface="YDVYGO31"/>
            </a:endParaRPr>
          </a:p>
          <a:p>
            <a:pPr algn="just"/>
            <a:r>
              <a:rPr lang="ko-KR" altLang="en-US" sz="2400" dirty="0">
                <a:latin typeface="YDVYGO31"/>
              </a:rPr>
              <a:t>자동 형 변환 규칙은 다음과 같다</a:t>
            </a:r>
            <a:r>
              <a:rPr lang="en-US" altLang="ko-KR" sz="2400" dirty="0">
                <a:latin typeface="YDVYGO31"/>
              </a:rPr>
              <a:t>.</a:t>
            </a:r>
          </a:p>
          <a:p>
            <a:pPr marL="252000" indent="-252000" algn="just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atin typeface="YDVYGO31"/>
              </a:rPr>
              <a:t>대입문의 </a:t>
            </a:r>
            <a:r>
              <a:rPr lang="ko-KR" altLang="en-US" sz="2400" dirty="0">
                <a:latin typeface="YDVYGO31"/>
              </a:rPr>
              <a:t>경우에는 우변의 </a:t>
            </a:r>
            <a:r>
              <a:rPr lang="ko-KR" altLang="en-US" sz="2400" dirty="0" err="1">
                <a:latin typeface="YDVYGO31"/>
              </a:rPr>
              <a:t>자료형이</a:t>
            </a:r>
            <a:r>
              <a:rPr lang="ko-KR" altLang="en-US" sz="2400" dirty="0">
                <a:latin typeface="YDVYGO31"/>
              </a:rPr>
              <a:t> 좌변의 </a:t>
            </a:r>
            <a:r>
              <a:rPr lang="ko-KR" altLang="en-US" sz="2400" dirty="0" err="1">
                <a:latin typeface="YDVYGO31"/>
              </a:rPr>
              <a:t>자료형과</a:t>
            </a:r>
            <a:r>
              <a:rPr lang="ko-KR" altLang="en-US" sz="2400" dirty="0">
                <a:latin typeface="YDVYGO31"/>
              </a:rPr>
              <a:t> 동일한 </a:t>
            </a:r>
            <a:r>
              <a:rPr lang="ko-KR" altLang="en-US" sz="2400" dirty="0" err="1">
                <a:latin typeface="YDVYGO31"/>
              </a:rPr>
              <a:t>자료형으로</a:t>
            </a:r>
            <a:r>
              <a:rPr lang="ko-KR" altLang="en-US" sz="2400" dirty="0">
                <a:latin typeface="YDVYGO31"/>
              </a:rPr>
              <a:t> 변환된 후 </a:t>
            </a:r>
            <a:r>
              <a:rPr lang="ko-KR" altLang="en-US" sz="2400" dirty="0" smtClean="0">
                <a:latin typeface="YDVYGO31"/>
              </a:rPr>
              <a:t>좌변의 변수에 </a:t>
            </a:r>
            <a:r>
              <a:rPr lang="ko-KR" altLang="en-US" sz="2400" dirty="0">
                <a:latin typeface="YDVYGO31"/>
              </a:rPr>
              <a:t>저장된다</a:t>
            </a:r>
            <a:r>
              <a:rPr lang="en-US" altLang="ko-KR" sz="2400" dirty="0">
                <a:latin typeface="YDVYGO31"/>
              </a:rPr>
              <a:t>.</a:t>
            </a:r>
          </a:p>
          <a:p>
            <a:pPr marL="252000" indent="-252000" algn="just">
              <a:buFont typeface="Arial" panose="020B0604020202020204" pitchFamily="34" charset="0"/>
              <a:buChar char="•"/>
            </a:pPr>
            <a:r>
              <a:rPr lang="ko-KR" altLang="en-US" sz="2400" dirty="0" err="1" smtClean="0">
                <a:latin typeface="YDVYGO31"/>
              </a:rPr>
              <a:t>연산식의</a:t>
            </a:r>
            <a:r>
              <a:rPr lang="ko-KR" altLang="en-US" sz="2400" dirty="0" smtClean="0">
                <a:latin typeface="YDVYGO31"/>
              </a:rPr>
              <a:t> </a:t>
            </a:r>
            <a:r>
              <a:rPr lang="ko-KR" altLang="en-US" sz="2400" dirty="0">
                <a:latin typeface="YDVYGO31"/>
              </a:rPr>
              <a:t>경우에는 두 </a:t>
            </a:r>
            <a:r>
              <a:rPr lang="ko-KR" altLang="en-US" sz="2400" dirty="0" err="1">
                <a:latin typeface="YDVYGO31"/>
              </a:rPr>
              <a:t>피연산자</a:t>
            </a:r>
            <a:r>
              <a:rPr lang="ko-KR" altLang="en-US" sz="2400" dirty="0">
                <a:latin typeface="YDVYGO31"/>
              </a:rPr>
              <a:t> 중에서 표현 범위가 더 넓은 </a:t>
            </a:r>
            <a:r>
              <a:rPr lang="ko-KR" altLang="en-US" sz="2400" dirty="0" err="1">
                <a:latin typeface="YDVYGO31"/>
              </a:rPr>
              <a:t>자료형으로</a:t>
            </a:r>
            <a:r>
              <a:rPr lang="ko-KR" altLang="en-US" sz="2400" dirty="0">
                <a:latin typeface="YDVYGO31"/>
              </a:rPr>
              <a:t> 맞춰진 후 </a:t>
            </a:r>
            <a:r>
              <a:rPr lang="ko-KR" altLang="en-US" sz="2400" dirty="0" smtClean="0">
                <a:latin typeface="YDVYGO31"/>
              </a:rPr>
              <a:t>연산을 수행한다</a:t>
            </a:r>
            <a:r>
              <a:rPr lang="en-US" altLang="ko-KR" sz="2400" dirty="0" smtClean="0">
                <a:latin typeface="YDVYGO31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84784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자료의 형 변환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568" y="2060848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ko-KR" altLang="en-US" sz="3000" b="1">
                <a:solidFill>
                  <a:schemeClr val="accent6">
                    <a:lumMod val="75000"/>
                  </a:schemeClr>
                </a:solidFill>
              </a:rPr>
              <a:t>묵시적 형 변환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(=</a:t>
            </a:r>
            <a:r>
              <a:rPr lang="ko-KR" altLang="en-US" sz="3000" b="1">
                <a:solidFill>
                  <a:schemeClr val="accent6">
                    <a:lumMod val="75000"/>
                  </a:schemeClr>
                </a:solidFill>
              </a:rPr>
              <a:t>자동 형 변환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ko-KR" alt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타원 15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5211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65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67182" y="2621324"/>
            <a:ext cx="707722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ko-KR" altLang="en-US" sz="2400" spc="-100" dirty="0">
                <a:latin typeface="YDVYGO31"/>
              </a:rPr>
              <a:t>예를 들어</a:t>
            </a:r>
            <a:r>
              <a:rPr lang="en-US" altLang="ko-KR" sz="2400" spc="-100" dirty="0">
                <a:latin typeface="YDVYGO31"/>
              </a:rPr>
              <a:t>, </a:t>
            </a:r>
            <a:r>
              <a:rPr lang="en-US" altLang="ko-KR" sz="2400" spc="-100" dirty="0" smtClean="0">
                <a:latin typeface="YDVYGO31"/>
              </a:rPr>
              <a:t>10 / 4.0</a:t>
            </a:r>
            <a:r>
              <a:rPr lang="ko-KR" altLang="en-US" sz="2400" spc="-100" dirty="0">
                <a:latin typeface="YDVYGO31"/>
              </a:rPr>
              <a:t>을 계산하면 정수 </a:t>
            </a:r>
            <a:r>
              <a:rPr lang="en-US" altLang="ko-KR" sz="2400" spc="-100" dirty="0">
                <a:latin typeface="YDVYGO31"/>
              </a:rPr>
              <a:t>10</a:t>
            </a:r>
            <a:r>
              <a:rPr lang="ko-KR" altLang="en-US" sz="2400" spc="-100" dirty="0">
                <a:latin typeface="YDVYGO31"/>
              </a:rPr>
              <a:t>이 실수 </a:t>
            </a:r>
            <a:r>
              <a:rPr lang="en-US" altLang="ko-KR" sz="2400" spc="-100" dirty="0">
                <a:latin typeface="YDVYGO31"/>
              </a:rPr>
              <a:t>10.0</a:t>
            </a:r>
            <a:r>
              <a:rPr lang="ko-KR" altLang="en-US" sz="2400" spc="-100" dirty="0">
                <a:latin typeface="YDVYGO31"/>
              </a:rPr>
              <a:t>으로 변환된 후에 </a:t>
            </a:r>
            <a:r>
              <a:rPr lang="en-US" altLang="ko-KR" sz="2400" spc="-100" dirty="0" smtClean="0">
                <a:latin typeface="YDVYGO31"/>
              </a:rPr>
              <a:t>10.0 / 4.0 </a:t>
            </a:r>
            <a:r>
              <a:rPr lang="ko-KR" altLang="en-US" sz="2400" spc="-100" dirty="0">
                <a:latin typeface="YDVYGO31"/>
              </a:rPr>
              <a:t>연산을 </a:t>
            </a:r>
            <a:r>
              <a:rPr lang="ko-KR" altLang="en-US" sz="2400" spc="-100" dirty="0" smtClean="0">
                <a:latin typeface="YDVYGO31"/>
              </a:rPr>
              <a:t>수행하게 </a:t>
            </a:r>
            <a:r>
              <a:rPr lang="ko-KR" altLang="en-US" sz="2400" spc="-100" dirty="0">
                <a:latin typeface="YDVYGO31"/>
              </a:rPr>
              <a:t>된다</a:t>
            </a:r>
            <a:r>
              <a:rPr lang="en-US" altLang="ko-KR" sz="2400" spc="-100" dirty="0" smtClean="0">
                <a:latin typeface="YDVYGO31"/>
              </a:rPr>
              <a:t>.</a:t>
            </a:r>
          </a:p>
          <a:p>
            <a:pPr algn="just">
              <a:lnSpc>
                <a:spcPts val="2600"/>
              </a:lnSpc>
            </a:pPr>
            <a:r>
              <a:rPr lang="ko-KR" altLang="en-US" sz="2400" spc="-100" dirty="0" smtClean="0">
                <a:latin typeface="YDVYGO31"/>
              </a:rPr>
              <a:t>데이터의 </a:t>
            </a:r>
            <a:r>
              <a:rPr lang="ko-KR" altLang="en-US" sz="2400" spc="-100" dirty="0">
                <a:latin typeface="YDVYGO31"/>
              </a:rPr>
              <a:t>표현 범위가 넓은 순으로 나열하면 다음과 같다</a:t>
            </a:r>
            <a:r>
              <a:rPr lang="en-US" altLang="ko-KR" sz="2400" spc="-100" dirty="0">
                <a:latin typeface="YDVYGO31"/>
              </a:rPr>
              <a:t>.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latin typeface="YDVYGO31"/>
              </a:rPr>
              <a:t>char → short → </a:t>
            </a:r>
            <a:r>
              <a:rPr lang="en-US" altLang="ko-KR" sz="2400" spc="-100" dirty="0" err="1">
                <a:latin typeface="YDVYGO31"/>
              </a:rPr>
              <a:t>int</a:t>
            </a:r>
            <a:r>
              <a:rPr lang="en-US" altLang="ko-KR" sz="2400" spc="-100" dirty="0">
                <a:latin typeface="YDVYGO31"/>
              </a:rPr>
              <a:t> → long → long </a:t>
            </a:r>
            <a:r>
              <a:rPr lang="en-US" altLang="ko-KR" sz="2400" spc="-100" dirty="0" err="1">
                <a:latin typeface="YDVYGO31"/>
              </a:rPr>
              <a:t>long</a:t>
            </a:r>
            <a:r>
              <a:rPr lang="en-US" altLang="ko-KR" sz="2400" spc="-100" dirty="0">
                <a:latin typeface="YDVYGO31"/>
              </a:rPr>
              <a:t> → float </a:t>
            </a:r>
            <a:endParaRPr lang="en-US" altLang="ko-KR" sz="2400" spc="-100" dirty="0" smtClean="0">
              <a:latin typeface="YDVYGO31"/>
            </a:endParaRP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latin typeface="YDVYGO31"/>
              </a:rPr>
              <a:t>→ double → long </a:t>
            </a:r>
            <a:r>
              <a:rPr lang="en-US" altLang="ko-KR" sz="2400" spc="-100" dirty="0" smtClean="0">
                <a:latin typeface="YDVYGO31"/>
              </a:rPr>
              <a:t>double</a:t>
            </a:r>
          </a:p>
          <a:p>
            <a:pPr>
              <a:lnSpc>
                <a:spcPts val="2600"/>
              </a:lnSpc>
            </a:pPr>
            <a:r>
              <a:rPr lang="ko-KR" altLang="en-US" sz="2400" spc="-100" dirty="0" smtClean="0">
                <a:latin typeface="YDVYGO31"/>
              </a:rPr>
              <a:t>예</a:t>
            </a:r>
            <a:r>
              <a:rPr lang="en-US" altLang="ko-KR" sz="2400" spc="-100" dirty="0" smtClean="0">
                <a:latin typeface="YDVYGO31"/>
              </a:rPr>
              <a:t>) </a:t>
            </a:r>
            <a:r>
              <a:rPr lang="en-US" altLang="ko-KR" sz="2400" spc="-100" dirty="0" err="1" smtClean="0">
                <a:latin typeface="YDVYGO31"/>
              </a:rPr>
              <a:t>int</a:t>
            </a:r>
            <a:r>
              <a:rPr lang="en-US" altLang="ko-KR" sz="2400" spc="-100" dirty="0" smtClean="0">
                <a:latin typeface="YDVYGO31"/>
              </a:rPr>
              <a:t> </a:t>
            </a:r>
            <a:r>
              <a:rPr lang="en-US" altLang="ko-KR" sz="2400" spc="-100" dirty="0">
                <a:latin typeface="YDVYGO31"/>
              </a:rPr>
              <a:t>a, b, c;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a </a:t>
            </a:r>
            <a:r>
              <a:rPr lang="en-US" altLang="ko-KR" sz="2400" spc="-100" dirty="0">
                <a:latin typeface="YDVYGO31"/>
              </a:rPr>
              <a:t>= 3.14</a:t>
            </a:r>
            <a:r>
              <a:rPr lang="en-US" altLang="ko-KR" sz="2400" spc="-100" dirty="0" smtClean="0">
                <a:latin typeface="YDVYGO31"/>
              </a:rPr>
              <a:t>;  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>
                <a:latin typeface="YDVYGO31"/>
              </a:rPr>
              <a:t> </a:t>
            </a:r>
            <a:r>
              <a:rPr lang="en-US" altLang="ko-KR" sz="2400" spc="-100" dirty="0" smtClean="0">
                <a:latin typeface="YDVYGO31"/>
              </a:rPr>
              <a:t>    b </a:t>
            </a:r>
            <a:r>
              <a:rPr lang="en-US" altLang="ko-KR" sz="2400" spc="-100" dirty="0">
                <a:latin typeface="YDVYGO31"/>
              </a:rPr>
              <a:t>= </a:t>
            </a:r>
            <a:r>
              <a:rPr lang="en-US" altLang="ko-KR" sz="2400" spc="-100" dirty="0" smtClean="0">
                <a:latin typeface="YDVYGO31"/>
              </a:rPr>
              <a:t>10 / 4 + 0.5</a:t>
            </a:r>
            <a:r>
              <a:rPr lang="en-US" altLang="ko-KR" sz="2400" spc="-100" dirty="0">
                <a:latin typeface="YDVYGO31"/>
              </a:rPr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c </a:t>
            </a:r>
            <a:r>
              <a:rPr lang="en-US" altLang="ko-KR" sz="2400" spc="-100" dirty="0">
                <a:latin typeface="YDVYGO31"/>
              </a:rPr>
              <a:t>= a + b;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</a:t>
            </a:r>
            <a:r>
              <a:rPr lang="en-US" altLang="ko-KR" sz="2400" spc="-100" dirty="0" err="1" smtClean="0">
                <a:latin typeface="YDVYGO31"/>
              </a:rPr>
              <a:t>printf</a:t>
            </a:r>
            <a:r>
              <a:rPr lang="en-US" altLang="ko-KR" sz="2400" spc="-100" dirty="0" smtClean="0">
                <a:latin typeface="YDVYGO31"/>
              </a:rPr>
              <a:t>("%</a:t>
            </a:r>
            <a:r>
              <a:rPr lang="en-US" altLang="ko-KR" sz="2400" spc="-100" dirty="0" err="1" smtClean="0">
                <a:latin typeface="YDVYGO31"/>
              </a:rPr>
              <a:t>lld</a:t>
            </a:r>
            <a:r>
              <a:rPr lang="en-US" altLang="ko-KR" sz="2400" spc="-100" dirty="0" smtClean="0">
                <a:latin typeface="YDVYGO31"/>
              </a:rPr>
              <a:t> </a:t>
            </a:r>
            <a:r>
              <a:rPr lang="en-US" altLang="ko-KR" sz="2400" spc="-100" dirty="0">
                <a:latin typeface="YDVYGO31"/>
              </a:rPr>
              <a:t>%d %d", a, b, c);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[ </a:t>
            </a:r>
            <a:r>
              <a:rPr lang="ko-KR" altLang="en-US" sz="2400" spc="-100" dirty="0">
                <a:latin typeface="YDVYGO31"/>
              </a:rPr>
              <a:t>실행 결과 </a:t>
            </a:r>
            <a:r>
              <a:rPr lang="en-US" altLang="ko-KR" sz="2400" spc="-100" dirty="0" smtClean="0">
                <a:latin typeface="YDVYGO31"/>
              </a:rPr>
              <a:t>] 3 </a:t>
            </a:r>
            <a:r>
              <a:rPr lang="en-US" altLang="ko-KR" sz="2400" spc="-100" dirty="0">
                <a:latin typeface="YDVYGO31"/>
              </a:rPr>
              <a:t>2 5</a:t>
            </a:r>
            <a:endParaRPr lang="en-US" altLang="ko-KR" sz="2400" spc="-100" dirty="0" smtClean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41472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자료의 형 변환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568" y="2029140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ko-KR" altLang="en-US" sz="3000" b="1">
                <a:solidFill>
                  <a:schemeClr val="accent6">
                    <a:lumMod val="75000"/>
                  </a:schemeClr>
                </a:solidFill>
              </a:rPr>
              <a:t>묵시적 형 변환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(=</a:t>
            </a:r>
            <a:r>
              <a:rPr lang="ko-KR" altLang="en-US" sz="3000" b="1">
                <a:solidFill>
                  <a:schemeClr val="accent6">
                    <a:lumMod val="75000"/>
                  </a:schemeClr>
                </a:solidFill>
              </a:rPr>
              <a:t>자동 형 변환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ko-KR" alt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타원 15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818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67182" y="2664636"/>
            <a:ext cx="7005218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2400" spc="-100" dirty="0">
                <a:latin typeface="YDVYGO31"/>
              </a:rPr>
              <a:t>괄호를 사용하여 </a:t>
            </a:r>
            <a:r>
              <a:rPr lang="ko-KR" altLang="en-US" sz="2400" spc="-100" dirty="0" err="1">
                <a:latin typeface="YDVYGO31"/>
              </a:rPr>
              <a:t>자료형을</a:t>
            </a:r>
            <a:r>
              <a:rPr lang="ko-KR" altLang="en-US" sz="2400" spc="-100" dirty="0">
                <a:latin typeface="YDVYGO31"/>
              </a:rPr>
              <a:t> 직접 명시하면 값을 원하는 </a:t>
            </a:r>
            <a:r>
              <a:rPr lang="ko-KR" altLang="en-US" sz="2400" spc="-100" dirty="0" err="1">
                <a:latin typeface="YDVYGO31"/>
              </a:rPr>
              <a:t>자료형으로</a:t>
            </a:r>
            <a:r>
              <a:rPr lang="ko-KR" altLang="en-US" sz="2400" spc="-100" dirty="0">
                <a:latin typeface="YDVYGO31"/>
              </a:rPr>
              <a:t> 강제로 변환시킬 수 있다</a:t>
            </a:r>
            <a:r>
              <a:rPr lang="en-US" altLang="ko-KR" sz="2400" spc="-100" dirty="0">
                <a:latin typeface="YDVYGO31"/>
              </a:rPr>
              <a:t>. </a:t>
            </a:r>
            <a:r>
              <a:rPr lang="ko-KR" altLang="en-US" sz="2400" spc="-100" dirty="0" smtClean="0">
                <a:latin typeface="YDVYGO31"/>
              </a:rPr>
              <a:t>예를 </a:t>
            </a:r>
            <a:r>
              <a:rPr lang="ko-KR" altLang="en-US" sz="2400" spc="-100" dirty="0">
                <a:latin typeface="YDVYGO31"/>
              </a:rPr>
              <a:t>들어</a:t>
            </a:r>
            <a:r>
              <a:rPr lang="en-US" altLang="ko-KR" sz="2400" spc="-100" dirty="0">
                <a:latin typeface="YDVYGO31"/>
              </a:rPr>
              <a:t>, (</a:t>
            </a:r>
            <a:r>
              <a:rPr lang="en-US" altLang="ko-KR" sz="2400" spc="-100" dirty="0" smtClean="0">
                <a:latin typeface="YDVYGO31"/>
              </a:rPr>
              <a:t>float)10 / 4</a:t>
            </a:r>
            <a:r>
              <a:rPr lang="ko-KR" altLang="en-US" sz="2400" spc="-100" dirty="0">
                <a:latin typeface="YDVYGO31"/>
              </a:rPr>
              <a:t>을 계산하면</a:t>
            </a:r>
            <a:r>
              <a:rPr lang="en-US" altLang="ko-KR" sz="2400" spc="-100" dirty="0">
                <a:latin typeface="YDVYGO31"/>
              </a:rPr>
              <a:t>, (float)10</a:t>
            </a:r>
            <a:r>
              <a:rPr lang="ko-KR" altLang="en-US" sz="2400" spc="-100" dirty="0">
                <a:latin typeface="YDVYGO31"/>
              </a:rPr>
              <a:t>이 </a:t>
            </a:r>
            <a:r>
              <a:rPr lang="en-US" altLang="ko-KR" sz="2400" spc="-100" dirty="0">
                <a:latin typeface="YDVYGO31"/>
              </a:rPr>
              <a:t>10.0</a:t>
            </a:r>
            <a:r>
              <a:rPr lang="ko-KR" altLang="en-US" sz="2400" spc="-100" dirty="0">
                <a:latin typeface="YDVYGO31"/>
              </a:rPr>
              <a:t>으로 변환되어 </a:t>
            </a:r>
            <a:r>
              <a:rPr lang="en-US" altLang="ko-KR" sz="2400" spc="-100" dirty="0" smtClean="0">
                <a:latin typeface="YDVYGO31"/>
              </a:rPr>
              <a:t>10.0 / 4 </a:t>
            </a:r>
            <a:r>
              <a:rPr lang="ko-KR" altLang="en-US" sz="2400" spc="-100" dirty="0">
                <a:latin typeface="YDVYGO31"/>
              </a:rPr>
              <a:t>연산을 수행하게 된다</a:t>
            </a:r>
            <a:r>
              <a:rPr lang="en-US" altLang="ko-KR" sz="2400" spc="-100" dirty="0">
                <a:latin typeface="YDVYGO31"/>
              </a:rPr>
              <a:t>.</a:t>
            </a:r>
          </a:p>
          <a:p>
            <a:pPr>
              <a:lnSpc>
                <a:spcPts val="2600"/>
              </a:lnSpc>
            </a:pPr>
            <a:endParaRPr lang="en-US" altLang="ko-KR" sz="2400" spc="-100" dirty="0" smtClean="0">
              <a:latin typeface="YDVYGO31"/>
            </a:endParaRPr>
          </a:p>
          <a:p>
            <a:pPr>
              <a:lnSpc>
                <a:spcPts val="2600"/>
              </a:lnSpc>
            </a:pPr>
            <a:r>
              <a:rPr lang="ko-KR" altLang="en-US" sz="2400" spc="-100" dirty="0" smtClean="0">
                <a:latin typeface="YDVYGO31"/>
              </a:rPr>
              <a:t>예</a:t>
            </a:r>
            <a:r>
              <a:rPr lang="en-US" altLang="ko-KR" sz="2400" spc="-100" dirty="0" smtClean="0">
                <a:latin typeface="YDVYGO31"/>
              </a:rPr>
              <a:t>) long </a:t>
            </a:r>
            <a:r>
              <a:rPr lang="en-US" altLang="ko-KR" sz="2400" spc="-100" dirty="0" err="1">
                <a:latin typeface="YDVYGO31"/>
              </a:rPr>
              <a:t>long</a:t>
            </a:r>
            <a:r>
              <a:rPr lang="en-US" altLang="ko-KR" sz="2400" spc="-100" dirty="0">
                <a:latin typeface="YDVYGO31"/>
              </a:rPr>
              <a:t> a;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float </a:t>
            </a:r>
            <a:r>
              <a:rPr lang="en-US" altLang="ko-KR" sz="2400" spc="-100" dirty="0">
                <a:latin typeface="YDVYGO31"/>
              </a:rPr>
              <a:t>b;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a </a:t>
            </a:r>
            <a:r>
              <a:rPr lang="en-US" altLang="ko-KR" sz="2400" spc="-100" dirty="0">
                <a:latin typeface="YDVYGO31"/>
              </a:rPr>
              <a:t>= (long long)65536 * 32768;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b </a:t>
            </a:r>
            <a:r>
              <a:rPr lang="en-US" altLang="ko-KR" sz="2400" spc="-100" dirty="0">
                <a:latin typeface="YDVYGO31"/>
              </a:rPr>
              <a:t>= (</a:t>
            </a:r>
            <a:r>
              <a:rPr lang="en-US" altLang="ko-KR" sz="2400" spc="-100" dirty="0" smtClean="0">
                <a:latin typeface="YDVYGO31"/>
              </a:rPr>
              <a:t>float)10 / 4 </a:t>
            </a:r>
            <a:r>
              <a:rPr lang="en-US" altLang="ko-KR" sz="2400" spc="-100" dirty="0">
                <a:latin typeface="YDVYGO31"/>
              </a:rPr>
              <a:t>+ 0.5;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 </a:t>
            </a:r>
            <a:r>
              <a:rPr lang="en-US" altLang="ko-KR" sz="2400" spc="-100" dirty="0" err="1" smtClean="0">
                <a:latin typeface="YDVYGO31"/>
              </a:rPr>
              <a:t>printf</a:t>
            </a:r>
            <a:r>
              <a:rPr lang="en-US" altLang="ko-KR" sz="2400" spc="-100" dirty="0">
                <a:latin typeface="YDVYGO31"/>
              </a:rPr>
              <a:t>("%d %d", a, b);</a:t>
            </a:r>
          </a:p>
          <a:p>
            <a:pPr>
              <a:lnSpc>
                <a:spcPts val="2600"/>
              </a:lnSpc>
            </a:pPr>
            <a:r>
              <a:rPr lang="en-US" altLang="ko-KR" sz="2400" spc="-100" dirty="0" smtClean="0">
                <a:latin typeface="YDVYGO31"/>
              </a:rPr>
              <a:t>    [ </a:t>
            </a:r>
            <a:r>
              <a:rPr lang="ko-KR" altLang="en-US" sz="2400" spc="-100" dirty="0">
                <a:latin typeface="YDVYGO31"/>
              </a:rPr>
              <a:t>실행 결과 </a:t>
            </a:r>
            <a:r>
              <a:rPr lang="en-US" altLang="ko-KR" sz="2400" spc="-100" dirty="0" smtClean="0">
                <a:latin typeface="YDVYGO31"/>
              </a:rPr>
              <a:t>]  2147483648</a:t>
            </a:r>
            <a:r>
              <a:rPr lang="en-US" altLang="ko-KR" sz="2400" spc="-100" dirty="0">
                <a:latin typeface="YDVYGO31"/>
              </a:rPr>
              <a:t>, 3</a:t>
            </a:r>
            <a:endParaRPr lang="en-US" altLang="ko-KR" sz="2400" spc="-100" dirty="0" smtClean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84784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자료의 형 변환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568" y="2072452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2. 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명시적 형 변환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타원 15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136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증감 연산자와 복합 대입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67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484784"/>
            <a:ext cx="8147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b="1" spc="-100" dirty="0" smtClean="0"/>
              <a:t>증감 연산자</a:t>
            </a:r>
            <a:r>
              <a:rPr lang="en-US" altLang="ko-KR" sz="3000" spc="-100" dirty="0" smtClean="0"/>
              <a:t>:</a:t>
            </a:r>
            <a:r>
              <a:rPr lang="ko-KR" altLang="en-US" sz="3000" spc="-100" dirty="0" smtClean="0"/>
              <a:t> 값을 </a:t>
            </a:r>
            <a:r>
              <a:rPr lang="en-US" altLang="ko-KR" sz="3000" spc="-100" dirty="0"/>
              <a:t>1</a:t>
            </a:r>
            <a:r>
              <a:rPr lang="ko-KR" altLang="en-US" sz="3000" spc="-100" dirty="0"/>
              <a:t>만큼 늘리거나 </a:t>
            </a:r>
            <a:r>
              <a:rPr lang="ko-KR" altLang="en-US" sz="3000" spc="-100" dirty="0" smtClean="0"/>
              <a:t>줄인다</a:t>
            </a:r>
            <a:r>
              <a:rPr lang="en-US" altLang="ko-KR" sz="3000" spc="-100" dirty="0" smtClean="0"/>
              <a:t>. 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b="1" spc="-200" dirty="0" smtClean="0"/>
              <a:t>복합 </a:t>
            </a:r>
            <a:r>
              <a:rPr lang="ko-KR" altLang="en-US" sz="3000" b="1" spc="-200" dirty="0"/>
              <a:t>대입 </a:t>
            </a:r>
            <a:r>
              <a:rPr lang="ko-KR" altLang="en-US" sz="3000" b="1" spc="-200" dirty="0" smtClean="0"/>
              <a:t>연산자</a:t>
            </a:r>
            <a:r>
              <a:rPr lang="en-US" altLang="ko-KR" sz="3000" spc="-200" dirty="0" smtClean="0"/>
              <a:t>:</a:t>
            </a:r>
            <a:r>
              <a:rPr lang="ko-KR" altLang="en-US" sz="3000" spc="-200" dirty="0" smtClean="0"/>
              <a:t> </a:t>
            </a:r>
            <a:r>
              <a:rPr lang="ko-KR" altLang="en-US" sz="3000" spc="-200" dirty="0"/>
              <a:t>대입문과 산술 연산자를 </a:t>
            </a:r>
            <a:r>
              <a:rPr lang="ko-KR" altLang="en-US" sz="3000" spc="-200" dirty="0" smtClean="0"/>
              <a:t>결합</a:t>
            </a:r>
            <a:endParaRPr lang="en-US" altLang="ko-KR" sz="3000" spc="-200" dirty="0" smtClean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539109"/>
              </p:ext>
            </p:extLst>
          </p:nvPr>
        </p:nvGraphicFramePr>
        <p:xfrm>
          <a:off x="251519" y="2636912"/>
          <a:ext cx="864096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73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1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연산자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기능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사용 예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같은 표현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/>
                        <a:t>증감</a:t>
                      </a:r>
                      <a:endParaRPr lang="en-US" altLang="ko-KR" sz="2400" spc="-100" baseline="0" dirty="0" smtClean="0"/>
                    </a:p>
                    <a:p>
                      <a:pPr algn="ctr" latinLnBrk="1"/>
                      <a:r>
                        <a:rPr lang="ko-KR" altLang="en-US" sz="2400" spc="-100" baseline="0" smtClean="0"/>
                        <a:t>연산자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++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 </a:t>
                      </a:r>
                      <a:r>
                        <a:rPr lang="ko-KR" altLang="en-US" sz="2400" spc="-100" baseline="0" dirty="0" smtClean="0"/>
                        <a:t>증가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a++,++a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a=a+1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--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 </a:t>
                      </a:r>
                      <a:r>
                        <a:rPr lang="ko-KR" altLang="en-US" sz="2400" spc="-100" baseline="0" dirty="0" smtClean="0"/>
                        <a:t>감소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a--,--a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a=a–1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/>
                        <a:t>복합 대입</a:t>
                      </a:r>
                    </a:p>
                    <a:p>
                      <a:pPr algn="ctr" latinLnBrk="1"/>
                      <a:r>
                        <a:rPr lang="ko-KR" altLang="en-US" sz="2400" spc="-100" baseline="0" dirty="0" smtClean="0"/>
                        <a:t>연산자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+ 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200" baseline="0" dirty="0" smtClean="0"/>
                        <a:t>값을 더하여 대입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a+=3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a=a+3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- 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200" baseline="0" dirty="0" smtClean="0"/>
                        <a:t>값을 빼서 대입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a-=3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a=a–3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/>
                        <a:t>* </a:t>
                      </a:r>
                      <a:r>
                        <a:rPr lang="en-US" altLang="ko-KR" sz="2400" spc="-100" baseline="0" dirty="0" smtClean="0"/>
                        <a:t>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200" baseline="0" dirty="0" smtClean="0"/>
                        <a:t>값을 곱하여 대입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a*=3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a=a*3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/ 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400" baseline="0" dirty="0" smtClean="0"/>
                        <a:t>값으로 나누어 대입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a/=3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a=a/3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% 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400" baseline="0" dirty="0" smtClean="0"/>
                        <a:t>값으로 나눈 나머지를  대입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a%=3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a=a%3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26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6203240" cy="55399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spc="-150" dirty="0">
                <a:solidFill>
                  <a:srgbClr val="953735"/>
                </a:solidFill>
              </a:rPr>
              <a:t>증감 연산자</a:t>
            </a:r>
            <a:r>
              <a:rPr lang="en-US" altLang="ko-KR" sz="3000" b="1" spc="-150" dirty="0">
                <a:solidFill>
                  <a:srgbClr val="953735"/>
                </a:solidFill>
              </a:rPr>
              <a:t>, </a:t>
            </a:r>
            <a:r>
              <a:rPr lang="ko-KR" altLang="en-US" sz="3000" b="1" spc="-150">
                <a:solidFill>
                  <a:srgbClr val="953735"/>
                </a:solidFill>
              </a:rPr>
              <a:t>복합 대입 연산자 실습</a:t>
            </a:r>
            <a:endParaRPr lang="en-US" altLang="ko-KR" sz="3000" b="1" spc="-150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22777" y="1556792"/>
            <a:ext cx="8017692" cy="4896544"/>
            <a:chOff x="698512" y="1453688"/>
            <a:chExt cx="8017692" cy="4896544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442854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63359" y="1921688"/>
              <a:ext cx="7452845" cy="442854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0;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++;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--;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+= 10;</a:t>
              </a:r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-= 3</a:t>
              </a:r>
              <a:r>
                <a:rPr lang="en-US" sz="2400" dirty="0" smtClean="0"/>
                <a:t>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/>
                <a:t>a *= 5;</a:t>
              </a:r>
            </a:p>
            <a:p>
              <a:r>
                <a:rPr lang="en-US" sz="2400" dirty="0"/>
                <a:t>    a /= 7;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568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69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556791"/>
            <a:ext cx="8013965" cy="1800201"/>
            <a:chOff x="698512" y="1453688"/>
            <a:chExt cx="8013965" cy="1800201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1332200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/>
                <a:t>13</a:t>
              </a:r>
              <a:endParaRPr lang="en-US" sz="2400" dirty="0"/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14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15</a:t>
              </a:r>
            </a:p>
            <a:p>
              <a:pPr algn="ctr">
                <a:lnSpc>
                  <a:spcPts val="2600"/>
                </a:lnSpc>
              </a:pPr>
              <a:r>
                <a:rPr lang="en-US" sz="2400" dirty="0"/>
                <a:t>16</a:t>
              </a:r>
              <a:endParaRPr lang="en-US" sz="2400" dirty="0" smtClean="0"/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9"/>
              <a:ext cx="7452845" cy="1332200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600"/>
                </a:lnSpc>
              </a:pPr>
              <a:r>
                <a:rPr lang="pt-BR" sz="2400" dirty="0" smtClean="0"/>
                <a:t>    a </a:t>
              </a:r>
              <a:r>
                <a:rPr lang="pt-BR" sz="2400" dirty="0"/>
                <a:t>%= 4</a:t>
              </a:r>
              <a:r>
                <a:rPr lang="pt-BR" sz="2400" dirty="0" smtClean="0"/>
                <a:t>;</a:t>
              </a:r>
            </a:p>
            <a:p>
              <a:pPr>
                <a:lnSpc>
                  <a:spcPts val="2600"/>
                </a:lnSpc>
              </a:pPr>
              <a:endParaRPr lang="pt-BR" sz="2400" dirty="0"/>
            </a:p>
            <a:p>
              <a:pPr>
                <a:lnSpc>
                  <a:spcPts val="2600"/>
                </a:lnSpc>
              </a:pPr>
              <a:r>
                <a:rPr lang="pt-BR" sz="2400" dirty="0" smtClean="0"/>
                <a:t>    printf</a:t>
              </a:r>
              <a:r>
                <a:rPr lang="pt-BR" sz="2400" dirty="0"/>
                <a:t>("%d", a);</a:t>
              </a:r>
            </a:p>
            <a:p>
              <a:pPr>
                <a:lnSpc>
                  <a:spcPts val="2600"/>
                </a:lnSpc>
              </a:pPr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2483560" y="908720"/>
            <a:ext cx="6203240" cy="55399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spc="-150" dirty="0">
                <a:solidFill>
                  <a:srgbClr val="953735"/>
                </a:solidFill>
              </a:rPr>
              <a:t>증감 연산자</a:t>
            </a:r>
            <a:r>
              <a:rPr lang="en-US" altLang="ko-KR" sz="3000" b="1" spc="-150" dirty="0">
                <a:solidFill>
                  <a:srgbClr val="953735"/>
                </a:solidFill>
              </a:rPr>
              <a:t>, </a:t>
            </a:r>
            <a:r>
              <a:rPr lang="ko-KR" altLang="en-US" sz="3000" b="1" spc="-150">
                <a:solidFill>
                  <a:srgbClr val="953735"/>
                </a:solidFill>
              </a:rPr>
              <a:t>복합 대입 연산자 실습</a:t>
            </a:r>
            <a:endParaRPr lang="en-US" altLang="ko-KR" sz="3000" b="1" spc="-150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11560" y="3429000"/>
            <a:ext cx="8008310" cy="1944215"/>
            <a:chOff x="1133656" y="2474772"/>
            <a:chExt cx="4644125" cy="861150"/>
          </a:xfrm>
        </p:grpSpPr>
        <p:sp>
          <p:nvSpPr>
            <p:cNvPr id="18" name="object 6"/>
            <p:cNvSpPr/>
            <p:nvPr/>
          </p:nvSpPr>
          <p:spPr>
            <a:xfrm>
              <a:off x="1133656" y="2677042"/>
              <a:ext cx="545804" cy="65888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06</a:t>
              </a:r>
            </a:p>
            <a:p>
              <a:pPr algn="ctr"/>
              <a:r>
                <a:rPr lang="en-US" altLang="ko-KR" sz="2400" dirty="0"/>
                <a:t>07~13</a:t>
              </a:r>
              <a:endParaRPr sz="2400" dirty="0"/>
            </a:p>
          </p:txBody>
        </p:sp>
        <p:sp>
          <p:nvSpPr>
            <p:cNvPr id="19" name="object 9"/>
            <p:cNvSpPr/>
            <p:nvPr/>
          </p:nvSpPr>
          <p:spPr>
            <a:xfrm>
              <a:off x="1679460" y="2677042"/>
              <a:ext cx="4098321" cy="65888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a</a:t>
              </a:r>
              <a:r>
                <a:rPr lang="ko-KR" altLang="en-US" sz="2400" dirty="0"/>
                <a:t>에 </a:t>
              </a:r>
              <a:r>
                <a:rPr lang="en-US" altLang="ko-KR" sz="2400" dirty="0"/>
                <a:t>0</a:t>
              </a:r>
              <a:r>
                <a:rPr lang="ko-KR" altLang="en-US" sz="2400" dirty="0"/>
                <a:t>을 저장</a:t>
              </a:r>
            </a:p>
            <a:p>
              <a:r>
                <a:rPr lang="en-US" altLang="ko-KR" sz="2400" dirty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1 </a:t>
              </a:r>
              <a:r>
                <a:rPr lang="ko-KR" altLang="en-US" sz="2400" dirty="0" smtClean="0"/>
                <a:t>증가 → </a:t>
              </a:r>
              <a:r>
                <a:rPr lang="en-US" altLang="ko-KR" sz="2400" dirty="0" smtClean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 smtClean="0"/>
                <a:t>1 </a:t>
              </a:r>
              <a:r>
                <a:rPr lang="ko-KR" altLang="en-US" sz="2400" dirty="0" smtClean="0"/>
                <a:t>감소 → </a:t>
              </a:r>
              <a:r>
                <a:rPr lang="en-US" altLang="ko-KR" sz="2400" dirty="0" smtClean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 smtClean="0"/>
                <a:t>10 </a:t>
              </a:r>
              <a:r>
                <a:rPr lang="ko-KR" altLang="en-US" sz="2400" dirty="0" smtClean="0"/>
                <a:t>증가 → </a:t>
              </a:r>
              <a:r>
                <a:rPr lang="en-US" altLang="ko-KR" sz="2400" dirty="0" smtClean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 smtClean="0"/>
                <a:t>3 </a:t>
              </a:r>
              <a:r>
                <a:rPr lang="ko-KR" altLang="en-US" sz="2400" dirty="0" smtClean="0"/>
                <a:t>감소 </a:t>
              </a:r>
              <a:r>
                <a:rPr lang="ko-KR" altLang="en-US" sz="2400" dirty="0"/>
                <a:t>→ </a:t>
              </a:r>
              <a:r>
                <a:rPr lang="en-US" altLang="ko-KR" sz="2400" dirty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5</a:t>
              </a:r>
              <a:r>
                <a:rPr lang="ko-KR" altLang="en-US" sz="2400" dirty="0"/>
                <a:t>배로 </a:t>
              </a:r>
              <a:r>
                <a:rPr lang="ko-KR" altLang="en-US" sz="2400" dirty="0" smtClean="0"/>
                <a:t>변경 → </a:t>
              </a:r>
              <a:r>
                <a:rPr lang="en-US" altLang="ko-KR" sz="2400" dirty="0" smtClean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7</a:t>
              </a:r>
              <a:r>
                <a:rPr lang="ko-KR" altLang="en-US" sz="2400" dirty="0"/>
                <a:t>로 </a:t>
              </a:r>
              <a:r>
                <a:rPr lang="ko-KR" altLang="en-US" sz="2400" dirty="0" smtClean="0"/>
                <a:t>나눈 몫으로 변경 → </a:t>
              </a:r>
              <a:r>
                <a:rPr lang="en-US" altLang="ko-KR" sz="2400" dirty="0" smtClean="0"/>
                <a:t>a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4</a:t>
              </a:r>
              <a:r>
                <a:rPr lang="ko-KR" altLang="en-US" sz="2400" dirty="0"/>
                <a:t>로 나눈 나머지로 변경</a:t>
              </a:r>
              <a:endParaRPr sz="2400" dirty="0"/>
            </a:p>
          </p:txBody>
        </p:sp>
        <p:sp>
          <p:nvSpPr>
            <p:cNvPr id="22" name="object 13"/>
            <p:cNvSpPr/>
            <p:nvPr/>
          </p:nvSpPr>
          <p:spPr>
            <a:xfrm>
              <a:off x="1133656" y="2474772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11560" y="5498178"/>
            <a:ext cx="8008311" cy="979184"/>
            <a:chOff x="1099597" y="3853322"/>
            <a:chExt cx="4678450" cy="392468"/>
          </a:xfrm>
        </p:grpSpPr>
        <p:sp>
          <p:nvSpPr>
            <p:cNvPr id="24" name="object 15"/>
            <p:cNvSpPr/>
            <p:nvPr/>
          </p:nvSpPr>
          <p:spPr>
            <a:xfrm>
              <a:off x="1099597" y="4040902"/>
              <a:ext cx="4678450" cy="204888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</a:t>
              </a:r>
              <a:endParaRPr sz="2400" dirty="0"/>
            </a:p>
          </p:txBody>
        </p:sp>
        <p:sp>
          <p:nvSpPr>
            <p:cNvPr id="26" name="object 18"/>
            <p:cNvSpPr/>
            <p:nvPr/>
          </p:nvSpPr>
          <p:spPr>
            <a:xfrm>
              <a:off x="1100760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814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067564" y="827396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변수의 이해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35564" y="923879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32358" y="1602201"/>
            <a:ext cx="7972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2800" b="1" dirty="0" smtClean="0"/>
              <a:t>C</a:t>
            </a:r>
            <a:r>
              <a:rPr lang="ko-KR" altLang="en-US" sz="2800" b="1" smtClean="0"/>
              <a:t>언어에서 변수명</a:t>
            </a:r>
            <a:r>
              <a:rPr lang="en-US" altLang="ko-KR" sz="2800" b="1" dirty="0" smtClean="0"/>
              <a:t>(variable name)</a:t>
            </a:r>
            <a:r>
              <a:rPr lang="ko-KR" altLang="en-US" sz="2800" b="1" smtClean="0"/>
              <a:t> </a:t>
            </a:r>
            <a:r>
              <a:rPr lang="ko-KR" altLang="en-US" sz="2800" b="1" dirty="0" smtClean="0"/>
              <a:t>작성 규칙</a:t>
            </a:r>
            <a:endParaRPr lang="en-US" altLang="ko-KR" sz="2800" b="1" dirty="0" smtClean="0">
              <a:latin typeface="+mn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078782" y="2246210"/>
            <a:ext cx="7021610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800" dirty="0"/>
              <a:t>영문자</a:t>
            </a:r>
            <a:r>
              <a:rPr lang="en-US" altLang="ko-KR" sz="2800" dirty="0"/>
              <a:t>, </a:t>
            </a:r>
            <a:r>
              <a:rPr lang="ko-KR" altLang="en-US" sz="2800" dirty="0"/>
              <a:t>숫자</a:t>
            </a:r>
            <a:r>
              <a:rPr lang="en-US" altLang="ko-KR" sz="2800" dirty="0"/>
              <a:t>, </a:t>
            </a:r>
            <a:r>
              <a:rPr lang="ko-KR" altLang="en-US" sz="2800" dirty="0"/>
              <a:t>밑줄로 구성되며</a:t>
            </a:r>
            <a:r>
              <a:rPr lang="en-US" altLang="ko-KR" sz="2800" dirty="0"/>
              <a:t>, </a:t>
            </a:r>
            <a:r>
              <a:rPr lang="ko-KR" altLang="en-US" sz="2800" dirty="0"/>
              <a:t>공백은 포함할 수 없다</a:t>
            </a:r>
            <a:r>
              <a:rPr lang="en-US" altLang="ko-KR" sz="2800" dirty="0"/>
              <a:t>.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800" dirty="0" smtClean="0"/>
              <a:t>첫 </a:t>
            </a:r>
            <a:r>
              <a:rPr lang="ko-KR" altLang="en-US" sz="2800" dirty="0"/>
              <a:t>글자는 반드시 영문자나 밑줄로 시작해야 한다</a:t>
            </a:r>
            <a:r>
              <a:rPr lang="en-US" altLang="ko-KR" sz="2800" dirty="0"/>
              <a:t>.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800" dirty="0" smtClean="0"/>
              <a:t>대문자와 </a:t>
            </a:r>
            <a:r>
              <a:rPr lang="ko-KR" altLang="en-US" sz="2800" dirty="0"/>
              <a:t>소문자는 엄격하게 구분된다</a:t>
            </a:r>
            <a:r>
              <a:rPr lang="en-US" altLang="ko-KR" sz="2800" dirty="0"/>
              <a:t>.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800" dirty="0" err="1" smtClean="0"/>
              <a:t>예약어</a:t>
            </a:r>
            <a:r>
              <a:rPr lang="en-US" altLang="ko-KR" sz="2800" dirty="0"/>
              <a:t>(reserved word)</a:t>
            </a:r>
            <a:r>
              <a:rPr lang="ko-KR" altLang="en-US" sz="2800" dirty="0"/>
              <a:t>는 </a:t>
            </a:r>
            <a:r>
              <a:rPr lang="ko-KR" altLang="en-US" sz="2800" dirty="0" err="1"/>
              <a:t>변수명으로</a:t>
            </a:r>
            <a:r>
              <a:rPr lang="ko-KR" altLang="en-US" sz="2800" dirty="0"/>
              <a:t> 사용할 수 없다</a:t>
            </a:r>
            <a:r>
              <a:rPr lang="en-US" altLang="ko-KR" sz="2800" dirty="0"/>
              <a:t>.</a:t>
            </a:r>
            <a:endParaRPr lang="en-US" altLang="ko-KR" sz="28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52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302150" y="3088115"/>
            <a:ext cx="72302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dirty="0" smtClean="0">
                <a:latin typeface="YDVYGO31"/>
              </a:rPr>
              <a:t>예</a:t>
            </a:r>
            <a:r>
              <a:rPr lang="en-US" altLang="ko-KR" sz="3000" dirty="0" smtClean="0">
                <a:latin typeface="YDVYGO31"/>
              </a:rPr>
              <a:t>)</a:t>
            </a:r>
            <a:endParaRPr lang="en-US" altLang="ko-KR" sz="3000" dirty="0">
              <a:latin typeface="YDVYGO31"/>
            </a:endParaRPr>
          </a:p>
          <a:p>
            <a:r>
              <a:rPr lang="en-US" altLang="ko-KR" sz="3000" dirty="0" err="1">
                <a:latin typeface="YDVYGO31"/>
              </a:rPr>
              <a:t>int</a:t>
            </a:r>
            <a:r>
              <a:rPr lang="en-US" altLang="ko-KR" sz="3000" dirty="0">
                <a:latin typeface="YDVYGO31"/>
              </a:rPr>
              <a:t> x = 2, y = 3;</a:t>
            </a:r>
          </a:p>
          <a:p>
            <a:r>
              <a:rPr lang="en-US" altLang="ko-KR" sz="3000" dirty="0" err="1">
                <a:latin typeface="YDVYGO31"/>
              </a:rPr>
              <a:t>printf</a:t>
            </a:r>
            <a:r>
              <a:rPr lang="en-US" altLang="ko-KR" sz="3000" dirty="0">
                <a:latin typeface="YDVYGO31"/>
              </a:rPr>
              <a:t>("%d\n", ((x ++)*(y ++)) % 10);</a:t>
            </a:r>
          </a:p>
          <a:p>
            <a:r>
              <a:rPr lang="en-US" altLang="ko-KR" sz="3000" dirty="0" err="1">
                <a:latin typeface="YDVYGO31"/>
              </a:rPr>
              <a:t>printf</a:t>
            </a:r>
            <a:r>
              <a:rPr lang="en-US" altLang="ko-KR" sz="3000" dirty="0">
                <a:latin typeface="YDVYGO31"/>
              </a:rPr>
              <a:t>("%d\n", (x * y) % 10);</a:t>
            </a:r>
          </a:p>
          <a:p>
            <a:r>
              <a:rPr lang="en-US" altLang="ko-KR" sz="3000" dirty="0">
                <a:latin typeface="YDVYGO31"/>
              </a:rPr>
              <a:t>[ </a:t>
            </a:r>
            <a:r>
              <a:rPr lang="ko-KR" altLang="en-US" sz="3000">
                <a:latin typeface="YDVYGO31"/>
              </a:rPr>
              <a:t>실행 결과 </a:t>
            </a:r>
            <a:r>
              <a:rPr lang="en-US" altLang="ko-KR" sz="3000" dirty="0">
                <a:latin typeface="YDVYGO31"/>
              </a:rPr>
              <a:t>]</a:t>
            </a:r>
          </a:p>
          <a:p>
            <a:r>
              <a:rPr lang="en-US" altLang="ko-KR" sz="3000" dirty="0">
                <a:latin typeface="YDVYGO31"/>
              </a:rPr>
              <a:t>6</a:t>
            </a:r>
          </a:p>
          <a:p>
            <a:r>
              <a:rPr lang="en-US" altLang="ko-KR" sz="3000" dirty="0">
                <a:latin typeface="YDVYGO31"/>
              </a:rPr>
              <a:t>2</a:t>
            </a:r>
            <a:endParaRPr lang="en-US" altLang="ko-KR" sz="3000" dirty="0" smtClean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84784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++x</a:t>
            </a:r>
            <a:r>
              <a:rPr lang="ko-KR" altLang="en-US" sz="3000" b="1" dirty="0" smtClean="0">
                <a:solidFill>
                  <a:schemeClr val="accent3">
                    <a:lumMod val="50000"/>
                  </a:schemeClr>
                </a:solidFill>
              </a:rPr>
              <a:t>와 </a:t>
            </a: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x++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의 차이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569" y="2072452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sz="3000" b="1" dirty="0" smtClean="0">
                <a:solidFill>
                  <a:schemeClr val="accent6">
                    <a:lumMod val="75000"/>
                  </a:schemeClr>
                </a:solidFill>
              </a:rPr>
              <a:t>++x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전치 연산자로서 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값을 먼저 증가시킨 후 수식에 적용한다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ko-KR" alt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타원 15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7458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302150" y="3088115"/>
            <a:ext cx="72302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dirty="0" smtClean="0">
                <a:latin typeface="YDVYGO31"/>
              </a:rPr>
              <a:t>예</a:t>
            </a:r>
            <a:r>
              <a:rPr lang="en-US" altLang="ko-KR" sz="3000" dirty="0" smtClean="0">
                <a:latin typeface="YDVYGO31"/>
              </a:rPr>
              <a:t>)</a:t>
            </a:r>
            <a:endParaRPr lang="en-US" altLang="ko-KR" sz="3000" dirty="0">
              <a:latin typeface="YDVYGO31"/>
            </a:endParaRPr>
          </a:p>
          <a:p>
            <a:r>
              <a:rPr lang="en-US" altLang="ko-KR" sz="3000" dirty="0" err="1">
                <a:latin typeface="YDVYGO31"/>
              </a:rPr>
              <a:t>int</a:t>
            </a:r>
            <a:r>
              <a:rPr lang="en-US" altLang="ko-KR" sz="3000" dirty="0">
                <a:latin typeface="YDVYGO31"/>
              </a:rPr>
              <a:t> x = 10;</a:t>
            </a:r>
          </a:p>
          <a:p>
            <a:r>
              <a:rPr lang="en-US" altLang="ko-KR" sz="3000" dirty="0" err="1">
                <a:latin typeface="YDVYGO31"/>
              </a:rPr>
              <a:t>printf</a:t>
            </a:r>
            <a:r>
              <a:rPr lang="en-US" altLang="ko-KR" sz="3000" dirty="0">
                <a:latin typeface="YDVYGO31"/>
              </a:rPr>
              <a:t>("%d\n", x ++);</a:t>
            </a:r>
          </a:p>
          <a:p>
            <a:r>
              <a:rPr lang="en-US" altLang="ko-KR" sz="3000" dirty="0" err="1">
                <a:latin typeface="YDVYGO31"/>
              </a:rPr>
              <a:t>printf</a:t>
            </a:r>
            <a:r>
              <a:rPr lang="en-US" altLang="ko-KR" sz="3000" dirty="0">
                <a:latin typeface="YDVYGO31"/>
              </a:rPr>
              <a:t>("%d\n", ++ x);</a:t>
            </a:r>
          </a:p>
          <a:p>
            <a:r>
              <a:rPr lang="en-US" altLang="ko-KR" sz="3000" dirty="0">
                <a:latin typeface="YDVYGO31"/>
              </a:rPr>
              <a:t>[ </a:t>
            </a:r>
            <a:r>
              <a:rPr lang="ko-KR" altLang="en-US" sz="3000">
                <a:latin typeface="YDVYGO31"/>
              </a:rPr>
              <a:t>실행 결과 </a:t>
            </a:r>
            <a:r>
              <a:rPr lang="en-US" altLang="ko-KR" sz="3000" dirty="0">
                <a:latin typeface="YDVYGO31"/>
              </a:rPr>
              <a:t>]</a:t>
            </a:r>
          </a:p>
          <a:p>
            <a:r>
              <a:rPr lang="en-US" altLang="ko-KR" sz="3000" dirty="0">
                <a:latin typeface="YDVYGO31"/>
              </a:rPr>
              <a:t>10</a:t>
            </a:r>
          </a:p>
          <a:p>
            <a:r>
              <a:rPr lang="en-US" altLang="ko-KR" sz="3000" dirty="0">
                <a:latin typeface="YDVYGO31"/>
              </a:rPr>
              <a:t>12</a:t>
            </a:r>
            <a:endParaRPr lang="en-US" altLang="ko-KR" sz="3000" dirty="0" smtClean="0">
              <a:latin typeface="YDVYGO31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1560" y="1484784"/>
            <a:ext cx="8075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++x</a:t>
            </a:r>
            <a:r>
              <a:rPr lang="ko-KR" altLang="en-US" sz="3000" b="1" dirty="0" smtClean="0">
                <a:solidFill>
                  <a:schemeClr val="accent3">
                    <a:lumMod val="50000"/>
                  </a:schemeClr>
                </a:solidFill>
              </a:rPr>
              <a:t>와 </a:t>
            </a:r>
            <a:r>
              <a:rPr lang="en-US" altLang="ko-KR" sz="3000" b="1" dirty="0" smtClean="0">
                <a:solidFill>
                  <a:schemeClr val="accent3">
                    <a:lumMod val="50000"/>
                  </a:schemeClr>
                </a:solidFill>
              </a:rPr>
              <a:t>x++</a:t>
            </a:r>
            <a:r>
              <a:rPr lang="ko-KR" altLang="en-US" sz="3000" b="1" dirty="0">
                <a:solidFill>
                  <a:schemeClr val="accent3">
                    <a:lumMod val="50000"/>
                  </a:schemeClr>
                </a:solidFill>
              </a:rPr>
              <a:t>의 차이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568" y="2072452"/>
            <a:ext cx="80032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ko-KR" sz="3000" b="1" dirty="0" smtClean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++: </a:t>
            </a:r>
            <a:r>
              <a:rPr lang="ko-KR" altLang="en-US" sz="3000" b="1" dirty="0" err="1">
                <a:solidFill>
                  <a:schemeClr val="accent6">
                    <a:lumMod val="75000"/>
                  </a:schemeClr>
                </a:solidFill>
              </a:rPr>
              <a:t>후치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 연산자로서 기존 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값으로 수식을 먼저 계산한 후에 </a:t>
            </a:r>
            <a:r>
              <a:rPr lang="en-US" altLang="ko-KR" sz="3000" b="1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ko-KR" altLang="en-US" sz="3000" b="1" dirty="0">
                <a:solidFill>
                  <a:schemeClr val="accent6">
                    <a:lumMod val="75000"/>
                  </a:schemeClr>
                </a:solidFill>
              </a:rPr>
              <a:t>값을 </a:t>
            </a:r>
            <a:r>
              <a:rPr lang="ko-KR" altLang="en-US" sz="3000" b="1" dirty="0" smtClean="0">
                <a:solidFill>
                  <a:schemeClr val="accent6">
                    <a:lumMod val="75000"/>
                  </a:schemeClr>
                </a:solidFill>
              </a:rPr>
              <a:t>증가시킨다</a:t>
            </a:r>
            <a:r>
              <a:rPr lang="en-US" altLang="ko-KR" sz="3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ko-KR" alt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11560" y="853988"/>
            <a:ext cx="2304256" cy="553998"/>
            <a:chOff x="611560" y="1014276"/>
            <a:chExt cx="2304256" cy="553998"/>
          </a:xfrm>
        </p:grpSpPr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304256" cy="55399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648000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알아보기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타원 18"/>
            <p:cNvSpPr/>
            <p:nvPr/>
          </p:nvSpPr>
          <p:spPr>
            <a:xfrm>
              <a:off x="683568" y="1052736"/>
              <a:ext cx="504056" cy="4953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 smtClean="0"/>
                <a:t>더</a:t>
              </a:r>
              <a:endParaRPr lang="ko-KR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773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관계 연산자와 논리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72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관계 </a:t>
            </a:r>
            <a:r>
              <a:rPr lang="ko-KR" altLang="en-US" sz="3000" dirty="0"/>
              <a:t>연산자는 두 수의 대소 관계를 비교하여 참과 거짓을 </a:t>
            </a:r>
            <a:r>
              <a:rPr lang="ko-KR" altLang="en-US" sz="3000" dirty="0" smtClean="0"/>
              <a:t>결정한다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논리 </a:t>
            </a:r>
            <a:r>
              <a:rPr lang="ko-KR" altLang="en-US" sz="3000" dirty="0"/>
              <a:t>연산자는 </a:t>
            </a:r>
            <a:r>
              <a:rPr lang="ko-KR" altLang="en-US" sz="3000" dirty="0" smtClean="0"/>
              <a:t>논리값을 </a:t>
            </a:r>
            <a:r>
              <a:rPr lang="ko-KR" altLang="en-US" sz="3000" dirty="0"/>
              <a:t>대상으로 연산을 수행하여 참과 거짓을 결정한다</a:t>
            </a:r>
            <a:r>
              <a:rPr lang="en-US" altLang="ko-KR" sz="3000" dirty="0"/>
              <a:t>. </a:t>
            </a: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관계 </a:t>
            </a:r>
            <a:r>
              <a:rPr lang="ko-KR" altLang="en-US" sz="3000" dirty="0"/>
              <a:t>연산이나 논리 연산의 </a:t>
            </a:r>
            <a:r>
              <a:rPr lang="ko-KR" altLang="en-US" sz="3000" dirty="0" smtClean="0"/>
              <a:t>결과가 </a:t>
            </a:r>
            <a:r>
              <a:rPr lang="ko-KR" altLang="en-US" sz="3000" dirty="0"/>
              <a:t>참이면 </a:t>
            </a:r>
            <a:r>
              <a:rPr lang="en-US" altLang="ko-KR" sz="3000" dirty="0"/>
              <a:t>1, </a:t>
            </a:r>
            <a:r>
              <a:rPr lang="ko-KR" altLang="en-US" sz="3000" dirty="0"/>
              <a:t>거짓이면 </a:t>
            </a:r>
            <a:r>
              <a:rPr lang="en-US" altLang="ko-KR" sz="3000" dirty="0"/>
              <a:t>0</a:t>
            </a:r>
            <a:r>
              <a:rPr lang="ko-KR" altLang="en-US" sz="3000" dirty="0"/>
              <a:t>이 </a:t>
            </a:r>
            <a:r>
              <a:rPr lang="ko-KR" altLang="en-US" sz="3000" dirty="0" smtClean="0"/>
              <a:t>된다</a:t>
            </a:r>
            <a:r>
              <a:rPr lang="en-US" altLang="ko-KR" sz="3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955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관계 연산자와 논리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73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213134"/>
              </p:ext>
            </p:extLst>
          </p:nvPr>
        </p:nvGraphicFramePr>
        <p:xfrm>
          <a:off x="251519" y="1665312"/>
          <a:ext cx="864096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연산자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기능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사용 예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결과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/>
                        <a:t>관계 연산자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==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100" baseline="0" dirty="0" smtClean="0"/>
                        <a:t>값이 서로 같아야 참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3==3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!=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200" baseline="0" dirty="0" smtClean="0"/>
                        <a:t>값이 서로 같지 않아야 참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3!=3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&gt;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200" baseline="0" dirty="0" smtClean="0"/>
                        <a:t>왼쪽 값이 더 커야 참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r>
                        <a:rPr lang="ko-KR" altLang="en-US" sz="2400" spc="-100" baseline="0" dirty="0" smtClean="0"/>
                        <a:t>＞</a:t>
                      </a:r>
                      <a:r>
                        <a:rPr lang="en-US" altLang="ko-KR" sz="2400" spc="-100" baseline="0" dirty="0" smtClean="0"/>
                        <a:t>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&gt;=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300" baseline="0" dirty="0" smtClean="0"/>
                        <a:t>왼쪽 값이 더 크거나 같아야 참</a:t>
                      </a:r>
                      <a:endParaRPr lang="ko-KR" altLang="en-US" sz="2400" spc="-3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r>
                        <a:rPr lang="ko-KR" altLang="en-US" sz="2400" spc="-100" baseline="0" dirty="0" smtClean="0"/>
                        <a:t>＞</a:t>
                      </a:r>
                      <a:r>
                        <a:rPr lang="en-US" altLang="ko-KR" sz="2400" spc="-100" baseline="0" dirty="0" smtClean="0"/>
                        <a:t>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&lt;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200" baseline="0" dirty="0" smtClean="0"/>
                        <a:t>오른쪽 값이 더 커야 참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r>
                        <a:rPr lang="ko-KR" altLang="en-US" sz="2400" spc="-100" baseline="0" dirty="0" smtClean="0"/>
                        <a:t>＜</a:t>
                      </a:r>
                      <a:r>
                        <a:rPr lang="en-US" altLang="ko-KR" sz="2400" spc="-100" baseline="0" dirty="0" smtClean="0"/>
                        <a:t>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&lt;=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400" baseline="0" dirty="0" smtClean="0"/>
                        <a:t>오른쪽 값이 더 크거나 같아야 참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r>
                        <a:rPr lang="ko-KR" altLang="en-US" sz="2400" spc="-100" baseline="0" dirty="0" smtClean="0"/>
                        <a:t>＜</a:t>
                      </a:r>
                      <a:r>
                        <a:rPr lang="en-US" altLang="ko-KR" sz="2400" spc="-100" baseline="0" dirty="0" smtClean="0"/>
                        <a:t>=3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논리 연산자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&amp;&amp;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400" baseline="0" dirty="0" smtClean="0"/>
                        <a:t>양쪽이 모두  참이어야  참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300" baseline="0" dirty="0" smtClean="0"/>
                        <a:t>3==3&amp;&amp;3</a:t>
                      </a:r>
                      <a:r>
                        <a:rPr lang="ko-KR" altLang="en-US" sz="2400" spc="-300" baseline="0" dirty="0" smtClean="0"/>
                        <a:t>＞</a:t>
                      </a:r>
                      <a:r>
                        <a:rPr lang="en-US" altLang="ko-KR" sz="2400" spc="-300" baseline="0" dirty="0" smtClean="0"/>
                        <a:t>= 3</a:t>
                      </a:r>
                      <a:endParaRPr lang="ko-KR" altLang="en-US" sz="2400" spc="-3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||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400" baseline="0" dirty="0" smtClean="0"/>
                        <a:t>둘  중  하나만  참이어도  참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r>
                        <a:rPr lang="ko-KR" altLang="en-US" sz="2400" spc="-100" baseline="0" dirty="0" smtClean="0"/>
                        <a:t>＞</a:t>
                      </a:r>
                      <a:r>
                        <a:rPr lang="en-US" altLang="ko-KR" sz="2400" spc="-100" baseline="0" dirty="0" smtClean="0"/>
                        <a:t>3||3</a:t>
                      </a:r>
                      <a:r>
                        <a:rPr lang="ko-KR" altLang="en-US" sz="2400" spc="-100" baseline="0" dirty="0" smtClean="0"/>
                        <a:t>＜</a:t>
                      </a:r>
                      <a:r>
                        <a:rPr lang="en-US" altLang="ko-KR" sz="2400" spc="-100" baseline="0" dirty="0" smtClean="0"/>
                        <a:t>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!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spc="-400" baseline="0" dirty="0" smtClean="0"/>
                        <a:t>참이면  거짓</a:t>
                      </a:r>
                      <a:r>
                        <a:rPr lang="en-US" altLang="ko-KR" sz="2400" spc="-400" baseline="0" dirty="0" smtClean="0"/>
                        <a:t>,  </a:t>
                      </a:r>
                      <a:r>
                        <a:rPr lang="ko-KR" altLang="en-US" sz="2400" spc="-400" baseline="0" dirty="0" smtClean="0"/>
                        <a:t>거짓이면  참</a:t>
                      </a:r>
                      <a:endParaRPr lang="ko-KR" altLang="en-US" sz="2400" spc="-4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!(3</a:t>
                      </a:r>
                      <a:r>
                        <a:rPr lang="ko-KR" altLang="en-US" sz="2400" spc="-100" baseline="0" dirty="0" smtClean="0"/>
                        <a:t>＞</a:t>
                      </a:r>
                      <a:r>
                        <a:rPr lang="en-US" altLang="ko-KR" sz="2400" spc="-100" baseline="0" dirty="0" smtClean="0"/>
                        <a:t>=3)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8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583264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관계 연산자</a:t>
            </a:r>
            <a:r>
              <a:rPr lang="en-US" altLang="ko-KR" sz="3000" b="1" dirty="0">
                <a:solidFill>
                  <a:srgbClr val="953735"/>
                </a:solidFill>
              </a:rPr>
              <a:t>, </a:t>
            </a:r>
            <a:r>
              <a:rPr lang="ko-KR" altLang="en-US" sz="3000" b="1">
                <a:solidFill>
                  <a:srgbClr val="953735"/>
                </a:solidFill>
              </a:rPr>
              <a:t>논리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98512" y="1556792"/>
            <a:ext cx="8013965" cy="4896544"/>
            <a:chOff x="698512" y="1453688"/>
            <a:chExt cx="8013965" cy="4896544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442854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  <a:p>
              <a:pPr algn="ctr"/>
              <a:r>
                <a:rPr lang="en-US" sz="2400" dirty="0" smtClean="0"/>
                <a:t>11</a:t>
              </a:r>
            </a:p>
            <a:p>
              <a:pPr algn="ctr"/>
              <a:r>
                <a:rPr lang="en-US" sz="2400" dirty="0" smtClean="0"/>
                <a:t>12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442854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a, b, c;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x1, x2, x3, x4, x5, x6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a </a:t>
              </a:r>
              <a:r>
                <a:rPr lang="en-US" sz="2400" dirty="0"/>
                <a:t>= 45, b = 15, c = 60;</a:t>
              </a:r>
            </a:p>
            <a:p>
              <a:r>
                <a:rPr lang="en-US" sz="2400" dirty="0" smtClean="0"/>
                <a:t>    x1 </a:t>
              </a:r>
              <a:r>
                <a:rPr lang="en-US" sz="2400" dirty="0"/>
                <a:t>= a == 45;</a:t>
              </a:r>
            </a:p>
            <a:p>
              <a:r>
                <a:rPr lang="en-US" sz="2400" dirty="0" smtClean="0"/>
                <a:t>    x2 </a:t>
              </a:r>
              <a:r>
                <a:rPr lang="en-US" sz="2400" dirty="0"/>
                <a:t>= a % b! = 0;</a:t>
              </a:r>
            </a:p>
            <a:p>
              <a:r>
                <a:rPr lang="en-US" sz="2400" dirty="0" smtClean="0"/>
                <a:t>    x3 </a:t>
              </a:r>
              <a:r>
                <a:rPr lang="en-US" sz="2400" dirty="0"/>
                <a:t>= a &gt; b</a:t>
              </a:r>
              <a:r>
                <a:rPr lang="en-US" sz="2400" dirty="0" smtClean="0"/>
                <a:t>;</a:t>
              </a:r>
            </a:p>
            <a:p>
              <a:r>
                <a:rPr lang="pt-BR" sz="2400" dirty="0" smtClean="0"/>
                <a:t>    x4 </a:t>
              </a:r>
              <a:r>
                <a:rPr lang="pt-BR" sz="2400" dirty="0"/>
                <a:t>= a &gt; b &amp;&amp; a&gt; c;</a:t>
              </a:r>
            </a:p>
            <a:p>
              <a:r>
                <a:rPr lang="pt-BR" sz="2400" dirty="0"/>
                <a:t>    x5 = a &gt; b || a &gt; c</a:t>
              </a:r>
              <a:r>
                <a:rPr lang="pt-BR" sz="2400" dirty="0" smtClean="0"/>
                <a:t>;</a:t>
              </a:r>
              <a:endParaRPr lang="pt-BR" sz="2400" dirty="0"/>
            </a:p>
          </p:txBody>
        </p:sp>
        <p:sp>
          <p:nvSpPr>
            <p:cNvPr id="15" name="object 28"/>
            <p:cNvSpPr/>
            <p:nvPr/>
          </p:nvSpPr>
          <p:spPr>
            <a:xfrm>
              <a:off x="70526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94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2858" y="886654"/>
            <a:ext cx="576064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관계 연산자</a:t>
            </a:r>
            <a:r>
              <a:rPr lang="en-US" altLang="ko-KR" sz="3000" b="1" dirty="0">
                <a:solidFill>
                  <a:srgbClr val="953735"/>
                </a:solidFill>
              </a:rPr>
              <a:t>, </a:t>
            </a:r>
            <a:r>
              <a:rPr lang="ko-KR" altLang="en-US" sz="3000" b="1">
                <a:solidFill>
                  <a:srgbClr val="953735"/>
                </a:solidFill>
              </a:rPr>
              <a:t>논리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22631" y="1619342"/>
            <a:ext cx="7988288" cy="1953674"/>
            <a:chOff x="698512" y="1453689"/>
            <a:chExt cx="7988288" cy="1953674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148567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13</a:t>
              </a:r>
              <a:endParaRPr lang="en-US" sz="2400" dirty="0"/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  <a:endParaRPr lang="en-US" sz="2400" dirty="0" smtClean="0"/>
            </a:p>
          </p:txBody>
        </p:sp>
        <p:sp>
          <p:nvSpPr>
            <p:cNvPr id="14" name="object 24"/>
            <p:cNvSpPr/>
            <p:nvPr/>
          </p:nvSpPr>
          <p:spPr>
            <a:xfrm>
              <a:off x="1233955" y="1921689"/>
              <a:ext cx="7452845" cy="148567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x6 </a:t>
              </a:r>
              <a:r>
                <a:rPr lang="pt-BR" sz="2400" dirty="0"/>
                <a:t>= !(a &gt;= b &amp;&amp; b &gt;= c);</a:t>
              </a:r>
            </a:p>
            <a:p>
              <a:endParaRPr lang="pt-BR" sz="2400" dirty="0" smtClean="0"/>
            </a:p>
            <a:p>
              <a:r>
                <a:rPr lang="pt-BR" sz="2400" dirty="0"/>
                <a:t> </a:t>
              </a:r>
              <a:r>
                <a:rPr lang="pt-BR" sz="2400" dirty="0" smtClean="0"/>
                <a:t>   </a:t>
              </a:r>
              <a:r>
                <a:rPr lang="pt-BR" sz="2400" spc="-100" dirty="0" smtClean="0"/>
                <a:t>printf</a:t>
              </a:r>
              <a:r>
                <a:rPr lang="pt-BR" sz="2400" spc="-100" dirty="0"/>
                <a:t>("%d %d %d %d %d %d", x1, x2, x3, x4, x5, x6);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9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78490" y="3717030"/>
            <a:ext cx="8008310" cy="2232249"/>
            <a:chOff x="1133656" y="2429613"/>
            <a:chExt cx="4644125" cy="988729"/>
          </a:xfrm>
        </p:grpSpPr>
        <p:sp>
          <p:nvSpPr>
            <p:cNvPr id="17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1133656" y="2708912"/>
              <a:ext cx="324485" cy="709429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08</a:t>
              </a:r>
            </a:p>
            <a:p>
              <a:pPr algn="ctr"/>
              <a:r>
                <a:rPr lang="en-US" altLang="ko-KR" sz="2400" dirty="0"/>
                <a:t>09</a:t>
              </a:r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10</a:t>
              </a:r>
              <a:endParaRPr lang="en-US" altLang="ko-KR"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475656" y="2708912"/>
              <a:ext cx="4302125" cy="70943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/>
                <a:t>a == 45</a:t>
              </a:r>
              <a:r>
                <a:rPr lang="ko-KR" altLang="en-US" sz="2400"/>
                <a:t>의 결과는 참이므로 </a:t>
              </a:r>
              <a:r>
                <a:rPr lang="en-US" altLang="ko-KR" sz="2400" dirty="0"/>
                <a:t>1</a:t>
              </a:r>
              <a:r>
                <a:rPr lang="ko-KR" altLang="en-US" sz="2400"/>
                <a:t>을 </a:t>
              </a:r>
              <a:r>
                <a:rPr lang="en-US" altLang="ko-KR" sz="2400" dirty="0"/>
                <a:t>x1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a % b</a:t>
              </a:r>
              <a:r>
                <a:rPr lang="ko-KR" altLang="en-US" sz="2400"/>
                <a:t>는 </a:t>
              </a:r>
              <a:r>
                <a:rPr lang="en-US" altLang="ko-KR" sz="2400" dirty="0"/>
                <a:t>0</a:t>
              </a:r>
              <a:r>
                <a:rPr lang="ko-KR" altLang="en-US" sz="2400"/>
                <a:t>이므로</a:t>
              </a:r>
              <a:r>
                <a:rPr lang="en-US" altLang="ko-KR" sz="2400" dirty="0"/>
                <a:t>, 0! = 0</a:t>
              </a:r>
              <a:r>
                <a:rPr lang="ko-KR" altLang="en-US" sz="2400"/>
                <a:t>의 결과는 거짓이므로 </a:t>
              </a:r>
              <a:r>
                <a:rPr lang="en-US" altLang="ko-KR" sz="2400" dirty="0"/>
                <a:t>0</a:t>
              </a:r>
              <a:r>
                <a:rPr lang="ko-KR" altLang="en-US" sz="2400"/>
                <a:t>을 </a:t>
              </a:r>
              <a:r>
                <a:rPr lang="en-US" altLang="ko-KR" sz="2400" dirty="0"/>
                <a:t>x2</a:t>
              </a:r>
              <a:r>
                <a:rPr lang="ko-KR" altLang="en-US" sz="2400"/>
                <a:t>에 저장</a:t>
              </a:r>
            </a:p>
            <a:p>
              <a:r>
                <a:rPr lang="en-US" altLang="ko-KR" sz="2400" dirty="0"/>
                <a:t>a </a:t>
              </a:r>
              <a:r>
                <a:rPr lang="ko-KR" altLang="en-US" sz="2400"/>
                <a:t>＞ </a:t>
              </a:r>
              <a:r>
                <a:rPr lang="en-US" altLang="ko-KR" sz="2400" dirty="0"/>
                <a:t>b</a:t>
              </a:r>
              <a:r>
                <a:rPr lang="ko-KR" altLang="en-US" sz="2400"/>
                <a:t>의 결과는 참이므로 </a:t>
              </a:r>
              <a:r>
                <a:rPr lang="en-US" altLang="ko-KR" sz="2400" dirty="0"/>
                <a:t>1</a:t>
              </a:r>
              <a:r>
                <a:rPr lang="ko-KR" altLang="en-US" sz="2400"/>
                <a:t>을 </a:t>
              </a:r>
              <a:r>
                <a:rPr lang="en-US" altLang="ko-KR" sz="2400" dirty="0"/>
                <a:t>x3</a:t>
              </a:r>
              <a:r>
                <a:rPr lang="ko-KR" altLang="en-US" sz="2400"/>
                <a:t>에 </a:t>
              </a:r>
              <a:r>
                <a:rPr lang="ko-KR" altLang="en-US" sz="2400" smtClean="0"/>
                <a:t>저장</a:t>
              </a:r>
              <a:endParaRPr lang="ko-KR" altLang="en-US" sz="240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33656" y="2429613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302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93086"/>
            <a:ext cx="583264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관계 연산자</a:t>
            </a:r>
            <a:r>
              <a:rPr lang="en-US" altLang="ko-KR" sz="3000" b="1" dirty="0">
                <a:solidFill>
                  <a:srgbClr val="953735"/>
                </a:solidFill>
              </a:rPr>
              <a:t>, </a:t>
            </a:r>
            <a:r>
              <a:rPr lang="ko-KR" altLang="en-US" sz="3000" b="1">
                <a:solidFill>
                  <a:srgbClr val="953735"/>
                </a:solidFill>
              </a:rPr>
              <a:t>논리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78487" y="1628801"/>
            <a:ext cx="8008312" cy="3110863"/>
            <a:chOff x="1133655" y="2432462"/>
            <a:chExt cx="4644126" cy="1377892"/>
          </a:xfrm>
        </p:grpSpPr>
        <p:sp>
          <p:nvSpPr>
            <p:cNvPr id="13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1133656" y="2655723"/>
              <a:ext cx="324485" cy="1154631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11</a:t>
              </a:r>
              <a:endParaRPr lang="en-US" altLang="ko-KR" sz="2400" dirty="0"/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12</a:t>
              </a:r>
              <a:endParaRPr lang="en-US" altLang="ko-KR" sz="2400" dirty="0"/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13</a:t>
              </a:r>
              <a:endParaRPr lang="en-US" altLang="ko-KR" sz="2400" dirty="0"/>
            </a:p>
            <a:p>
              <a:pPr algn="ctr"/>
              <a:endParaRPr lang="en-US" altLang="ko-KR" sz="2400" dirty="0" smtClean="0"/>
            </a:p>
            <a:p>
              <a:pPr algn="ctr"/>
              <a:r>
                <a:rPr lang="en-US" altLang="ko-KR" sz="2400" dirty="0" smtClean="0"/>
                <a:t>15</a:t>
              </a:r>
              <a:endParaRPr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655723"/>
              <a:ext cx="4302125" cy="1154631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en-US" altLang="ko-KR" sz="2400" dirty="0" smtClean="0"/>
                <a:t>a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b</a:t>
              </a:r>
              <a:r>
                <a:rPr lang="ko-KR" altLang="en-US" sz="2400" dirty="0"/>
                <a:t>는 참</a:t>
              </a:r>
              <a:r>
                <a:rPr lang="en-US" altLang="ko-KR" sz="2400" dirty="0"/>
                <a:t>(1), </a:t>
              </a:r>
              <a:r>
                <a:rPr lang="en-US" altLang="ko-KR" sz="2400" dirty="0" smtClean="0"/>
                <a:t>a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c</a:t>
              </a:r>
              <a:r>
                <a:rPr lang="ko-KR" altLang="en-US" sz="2400" dirty="0"/>
                <a:t>는 거짓</a:t>
              </a:r>
              <a:r>
                <a:rPr lang="en-US" altLang="ko-KR" sz="2400" dirty="0"/>
                <a:t>(0), </a:t>
              </a:r>
              <a:r>
                <a:rPr lang="en-US" altLang="ko-KR" sz="2400" dirty="0" smtClean="0"/>
                <a:t>1&amp;&amp;0</a:t>
              </a:r>
              <a:r>
                <a:rPr lang="ko-KR" altLang="en-US" sz="2400" dirty="0"/>
                <a:t>는 거짓</a:t>
              </a:r>
              <a:r>
                <a:rPr lang="en-US" altLang="ko-KR" sz="2400" dirty="0"/>
                <a:t>(0)</a:t>
              </a:r>
              <a:r>
                <a:rPr lang="ko-KR" altLang="en-US" sz="2400" dirty="0"/>
                <a:t>이므로 </a:t>
              </a:r>
              <a:r>
                <a:rPr lang="en-US" altLang="ko-KR" sz="2400" dirty="0"/>
                <a:t>0</a:t>
              </a:r>
              <a:r>
                <a:rPr lang="ko-KR" altLang="en-US" sz="2400" dirty="0"/>
                <a:t>을 </a:t>
              </a:r>
              <a:r>
                <a:rPr lang="en-US" altLang="ko-KR" sz="2400" dirty="0"/>
                <a:t>x4</a:t>
              </a:r>
              <a:r>
                <a:rPr lang="ko-KR" altLang="en-US" sz="2400" dirty="0"/>
                <a:t>에 저장</a:t>
              </a:r>
            </a:p>
            <a:p>
              <a:r>
                <a:rPr lang="en-US" altLang="ko-KR" sz="2400" dirty="0" smtClean="0"/>
                <a:t>a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b</a:t>
              </a:r>
              <a:r>
                <a:rPr lang="ko-KR" altLang="en-US" sz="2400" dirty="0"/>
                <a:t>는 참</a:t>
              </a:r>
              <a:r>
                <a:rPr lang="en-US" altLang="ko-KR" sz="2400" dirty="0"/>
                <a:t>(1), </a:t>
              </a:r>
              <a:r>
                <a:rPr lang="en-US" altLang="ko-KR" sz="2400" dirty="0" smtClean="0"/>
                <a:t>a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c</a:t>
              </a:r>
              <a:r>
                <a:rPr lang="ko-KR" altLang="en-US" sz="2400" dirty="0"/>
                <a:t>는 거짓</a:t>
              </a:r>
              <a:r>
                <a:rPr lang="en-US" altLang="ko-KR" sz="2400" dirty="0"/>
                <a:t>(0), 1 || 0</a:t>
              </a:r>
              <a:r>
                <a:rPr lang="ko-KR" altLang="en-US" sz="2400" dirty="0"/>
                <a:t>은 참</a:t>
              </a:r>
              <a:r>
                <a:rPr lang="en-US" altLang="ko-KR" sz="2400" dirty="0"/>
                <a:t>(1)</a:t>
              </a:r>
              <a:r>
                <a:rPr lang="ko-KR" altLang="en-US" sz="2400" dirty="0"/>
                <a:t>이므로 </a:t>
              </a:r>
              <a:r>
                <a:rPr lang="en-US" altLang="ko-KR" sz="2400" dirty="0"/>
                <a:t>1</a:t>
              </a:r>
              <a:r>
                <a:rPr lang="ko-KR" altLang="en-US" sz="2400" dirty="0"/>
                <a:t>을 </a:t>
              </a:r>
              <a:r>
                <a:rPr lang="en-US" altLang="ko-KR" sz="2400" dirty="0"/>
                <a:t>x5</a:t>
              </a:r>
              <a:r>
                <a:rPr lang="ko-KR" altLang="en-US" sz="2400" dirty="0"/>
                <a:t>에 저장</a:t>
              </a:r>
            </a:p>
            <a:p>
              <a:r>
                <a:rPr lang="en-US" altLang="ko-KR" sz="2400" dirty="0" smtClean="0"/>
                <a:t>a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=b</a:t>
              </a:r>
              <a:r>
                <a:rPr lang="ko-KR" altLang="en-US" sz="2400" dirty="0"/>
                <a:t>는 참</a:t>
              </a:r>
              <a:r>
                <a:rPr lang="en-US" altLang="ko-KR" sz="2400" dirty="0"/>
                <a:t>(1), </a:t>
              </a:r>
              <a:r>
                <a:rPr lang="en-US" altLang="ko-KR" sz="2400" dirty="0" smtClean="0"/>
                <a:t>b</a:t>
              </a:r>
              <a:r>
                <a:rPr lang="ko-KR" altLang="en-US" sz="2400" dirty="0" smtClean="0"/>
                <a:t>＞</a:t>
              </a:r>
              <a:r>
                <a:rPr lang="en-US" altLang="ko-KR" sz="2400" dirty="0" smtClean="0"/>
                <a:t>=c</a:t>
              </a:r>
              <a:r>
                <a:rPr lang="ko-KR" altLang="en-US" sz="2400" dirty="0"/>
                <a:t>는 거짓</a:t>
              </a:r>
              <a:r>
                <a:rPr lang="en-US" altLang="ko-KR" sz="2400" dirty="0"/>
                <a:t>(0), 1 &amp;&amp; 0</a:t>
              </a:r>
              <a:r>
                <a:rPr lang="ko-KR" altLang="en-US" sz="2400" dirty="0"/>
                <a:t>은 거짓</a:t>
              </a:r>
              <a:r>
                <a:rPr lang="en-US" altLang="ko-KR" sz="2400" dirty="0"/>
                <a:t>(0), !0</a:t>
              </a:r>
              <a:r>
                <a:rPr lang="ko-KR" altLang="en-US" sz="2400" dirty="0"/>
                <a:t>은 참</a:t>
              </a:r>
              <a:r>
                <a:rPr lang="en-US" altLang="ko-KR" sz="2400" dirty="0"/>
                <a:t>(1)</a:t>
              </a:r>
              <a:r>
                <a:rPr lang="ko-KR" altLang="en-US" sz="2400" dirty="0"/>
                <a:t>이므로 </a:t>
              </a:r>
              <a:r>
                <a:rPr lang="en-US" altLang="ko-KR" sz="2400" dirty="0"/>
                <a:t>1</a:t>
              </a:r>
              <a:r>
                <a:rPr lang="ko-KR" altLang="en-US" sz="2400" dirty="0"/>
                <a:t>을 </a:t>
              </a:r>
              <a:r>
                <a:rPr lang="en-US" altLang="ko-KR" sz="2400" dirty="0"/>
                <a:t>x6</a:t>
              </a:r>
              <a:r>
                <a:rPr lang="ko-KR" altLang="en-US" sz="2400" dirty="0"/>
                <a:t>에 저장</a:t>
              </a:r>
            </a:p>
            <a:p>
              <a:r>
                <a:rPr lang="en-US" altLang="ko-KR" sz="2400" dirty="0"/>
                <a:t>x1, x2, x3, x4, x5, x6</a:t>
              </a:r>
              <a:r>
                <a:rPr lang="ko-KR" altLang="en-US" sz="2400" dirty="0"/>
                <a:t>을 각각 출력</a:t>
              </a:r>
              <a:endParaRPr sz="2400" dirty="0"/>
            </a:p>
          </p:txBody>
        </p:sp>
        <p:sp>
          <p:nvSpPr>
            <p:cNvPr id="18" name="object 13"/>
            <p:cNvSpPr/>
            <p:nvPr/>
          </p:nvSpPr>
          <p:spPr>
            <a:xfrm>
              <a:off x="1133655" y="2432462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78489" y="4941168"/>
            <a:ext cx="8008311" cy="1132217"/>
            <a:chOff x="1099597" y="3853315"/>
            <a:chExt cx="4678450" cy="453805"/>
          </a:xfrm>
        </p:grpSpPr>
        <p:sp>
          <p:nvSpPr>
            <p:cNvPr id="21" name="object 15"/>
            <p:cNvSpPr/>
            <p:nvPr/>
          </p:nvSpPr>
          <p:spPr>
            <a:xfrm>
              <a:off x="1099597" y="4040902"/>
              <a:ext cx="4678450" cy="266218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1 0 1 0 1 1</a:t>
              </a:r>
              <a:endParaRPr sz="2400" dirty="0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99597" y="3853315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05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비트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2358" y="1602201"/>
            <a:ext cx="7756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비트 </a:t>
            </a:r>
            <a:r>
              <a:rPr lang="ko-KR" altLang="en-US" sz="3000" dirty="0"/>
              <a:t>연산자는 정수에 대하여 </a:t>
            </a:r>
            <a:r>
              <a:rPr lang="en-US" altLang="ko-KR" sz="3000" dirty="0"/>
              <a:t>2</a:t>
            </a:r>
            <a:r>
              <a:rPr lang="ko-KR" altLang="en-US" sz="3000" dirty="0"/>
              <a:t>진수 각 자리의 비트 연산을 수행하는 </a:t>
            </a:r>
            <a:r>
              <a:rPr lang="ko-KR" altLang="en-US" sz="3000" dirty="0" smtClean="0"/>
              <a:t>연산자이다</a:t>
            </a:r>
            <a:r>
              <a:rPr lang="en-US" altLang="ko-KR" sz="3000" dirty="0" smtClean="0"/>
              <a:t>.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944734"/>
              </p:ext>
            </p:extLst>
          </p:nvPr>
        </p:nvGraphicFramePr>
        <p:xfrm>
          <a:off x="251519" y="2745432"/>
          <a:ext cx="864096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연산자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기능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사용 예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>
                          <a:solidFill>
                            <a:schemeClr val="tx1"/>
                          </a:solidFill>
                        </a:rPr>
                        <a:t>결과</a:t>
                      </a:r>
                      <a:endParaRPr lang="ko-KR" altLang="en-US" sz="2400" spc="-1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00" baseline="0" dirty="0" smtClean="0"/>
                        <a:t>비트 논리 연산자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&amp;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두 개의 비트가 모두 </a:t>
                      </a:r>
                      <a:r>
                        <a:rPr lang="en-US" altLang="ko-KR" sz="2400" spc="-200" baseline="0" dirty="0" smtClean="0"/>
                        <a:t>1</a:t>
                      </a:r>
                      <a:r>
                        <a:rPr lang="ko-KR" altLang="en-US" sz="2400" spc="-200" baseline="0" dirty="0" smtClean="0"/>
                        <a:t>일 때 </a:t>
                      </a:r>
                      <a:r>
                        <a:rPr lang="en-US" altLang="ko-KR" sz="2400" spc="-200" baseline="0" dirty="0" smtClean="0"/>
                        <a:t>1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10&amp;7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2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|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두 개의 비트 중 하나라도 </a:t>
                      </a:r>
                      <a:r>
                        <a:rPr lang="en-US" altLang="ko-KR" sz="2400" spc="-200" baseline="0" dirty="0" smtClean="0"/>
                        <a:t>1</a:t>
                      </a:r>
                      <a:r>
                        <a:rPr lang="ko-KR" altLang="en-US" sz="2400" spc="-200" baseline="0" dirty="0" smtClean="0"/>
                        <a:t>이면 </a:t>
                      </a:r>
                      <a:r>
                        <a:rPr lang="en-US" altLang="ko-KR" sz="2400" spc="-200" baseline="0" dirty="0" smtClean="0"/>
                        <a:t>1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10|7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15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^</a:t>
                      </a:r>
                      <a:endParaRPr lang="ko-KR" altLang="en-US" sz="2400" spc="-100" baseline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두 개의 비트 중 하나만 </a:t>
                      </a:r>
                      <a:r>
                        <a:rPr lang="en-US" altLang="ko-KR" sz="2400" spc="-200" baseline="0" dirty="0" smtClean="0"/>
                        <a:t>1</a:t>
                      </a:r>
                      <a:r>
                        <a:rPr lang="ko-KR" altLang="en-US" sz="2400" spc="-200" baseline="0" dirty="0" smtClean="0"/>
                        <a:t>일 때 </a:t>
                      </a:r>
                      <a:r>
                        <a:rPr lang="en-US" altLang="ko-KR" sz="2400" spc="-200" baseline="0" dirty="0" smtClean="0"/>
                        <a:t>1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10^7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~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비트가 </a:t>
                      </a:r>
                      <a:r>
                        <a:rPr lang="en-US" altLang="ko-KR" sz="2400" spc="-200" baseline="0" dirty="0" smtClean="0"/>
                        <a:t>1</a:t>
                      </a:r>
                      <a:r>
                        <a:rPr lang="ko-KR" altLang="en-US" sz="2400" spc="-200" baseline="0" dirty="0" smtClean="0"/>
                        <a:t>이면 </a:t>
                      </a:r>
                      <a:r>
                        <a:rPr lang="en-US" altLang="ko-KR" sz="2400" spc="-200" baseline="0" dirty="0" smtClean="0"/>
                        <a:t>0, 0</a:t>
                      </a:r>
                      <a:r>
                        <a:rPr lang="ko-KR" altLang="en-US" sz="2400" spc="-200" baseline="0" dirty="0" smtClean="0"/>
                        <a:t>이면 </a:t>
                      </a:r>
                      <a:r>
                        <a:rPr lang="en-US" altLang="ko-KR" sz="2400" spc="-200" baseline="0" dirty="0" smtClean="0"/>
                        <a:t>1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~10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-11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비트 이동 연산자</a:t>
                      </a:r>
                      <a:endParaRPr lang="ko-KR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&lt;&lt;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전체 </a:t>
                      </a:r>
                      <a:r>
                        <a:rPr lang="ko-KR" altLang="en-US" sz="2400" spc="-200" baseline="0" dirty="0" err="1" smtClean="0"/>
                        <a:t>비트를</a:t>
                      </a:r>
                      <a:r>
                        <a:rPr lang="ko-KR" altLang="en-US" sz="2400" spc="-200" baseline="0" dirty="0" smtClean="0"/>
                        <a:t> 왼쪽으로 이동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300" baseline="0" dirty="0" smtClean="0"/>
                        <a:t>2 &lt;&lt;</a:t>
                      </a:r>
                      <a:r>
                        <a:rPr lang="ko-KR" altLang="en-US" sz="2400" spc="-300" baseline="0" smtClean="0"/>
                        <a:t> </a:t>
                      </a:r>
                      <a:r>
                        <a:rPr lang="en-US" altLang="ko-KR" sz="2400" spc="-300" baseline="0" dirty="0" smtClean="0"/>
                        <a:t>3</a:t>
                      </a:r>
                      <a:endParaRPr lang="ko-KR" altLang="en-US" sz="2400" spc="-3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16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&gt;&gt;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dirty="0" smtClean="0"/>
                        <a:t>전체 </a:t>
                      </a:r>
                      <a:r>
                        <a:rPr lang="ko-KR" altLang="en-US" sz="2400" spc="-200" baseline="0" dirty="0" err="1" smtClean="0"/>
                        <a:t>비트를</a:t>
                      </a:r>
                      <a:r>
                        <a:rPr lang="ko-KR" altLang="en-US" sz="2400" spc="-200" baseline="0" dirty="0" smtClean="0"/>
                        <a:t> 오른쪽으로 이동</a:t>
                      </a:r>
                      <a:endParaRPr lang="ko-KR" altLang="en-US" sz="2400" spc="-2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15&gt;&gt;2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pc="-100" baseline="0" dirty="0" smtClean="0"/>
                        <a:t>3</a:t>
                      </a:r>
                      <a:endParaRPr lang="ko-KR" altLang="en-US" sz="2400" spc="-100" baseline="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00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비트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78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/>
              <a:t>비트 연산 과정을 </a:t>
            </a:r>
            <a:r>
              <a:rPr lang="en-US" altLang="ko-KR" sz="3000" dirty="0"/>
              <a:t>16</a:t>
            </a:r>
            <a:r>
              <a:rPr lang="ko-KR" altLang="en-US" sz="3000" dirty="0"/>
              <a:t>비트로 나타내면 다음과 </a:t>
            </a:r>
            <a:r>
              <a:rPr lang="ko-KR" altLang="en-US" sz="3000" dirty="0" smtClean="0"/>
              <a:t>같다</a:t>
            </a:r>
            <a:r>
              <a:rPr lang="en-US" altLang="ko-KR" sz="3000" dirty="0" smtClean="0"/>
              <a:t>.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20389"/>
            <a:ext cx="9144000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9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비트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79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0129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/>
              <a:t>비트 연산 과정을 </a:t>
            </a:r>
            <a:r>
              <a:rPr lang="en-US" altLang="ko-KR" sz="3000" dirty="0"/>
              <a:t>16</a:t>
            </a:r>
            <a:r>
              <a:rPr lang="ko-KR" altLang="en-US" sz="3000" dirty="0"/>
              <a:t>비트로 나타내면 다음과 </a:t>
            </a:r>
            <a:r>
              <a:rPr lang="ko-KR" altLang="en-US" sz="3000" dirty="0" smtClean="0"/>
              <a:t>같다</a:t>
            </a:r>
            <a:r>
              <a:rPr lang="en-US" altLang="ko-KR" sz="3000" dirty="0" smtClean="0"/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331" y="2627077"/>
            <a:ext cx="5868144" cy="37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6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변수의 선언과 사용 방법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b="1" dirty="0" smtClean="0"/>
              <a:t>변수 선언의 일반적인 형식</a:t>
            </a:r>
            <a:endParaRPr lang="en-US" altLang="ko-KR" sz="3000" b="1" dirty="0" smtClean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1115616" y="2329136"/>
            <a:ext cx="6480720" cy="194421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000" dirty="0" err="1"/>
              <a:t>자료형</a:t>
            </a:r>
            <a:r>
              <a:rPr lang="ko-KR" altLang="en-US" sz="3000" dirty="0"/>
              <a:t> </a:t>
            </a:r>
            <a:r>
              <a:rPr lang="ko-KR" altLang="en-US" sz="3000" dirty="0" err="1"/>
              <a:t>변수명</a:t>
            </a:r>
            <a:r>
              <a:rPr lang="en-US" altLang="ko-KR" sz="3000" dirty="0"/>
              <a:t>[, </a:t>
            </a:r>
            <a:r>
              <a:rPr lang="ko-KR" altLang="en-US" sz="3000"/>
              <a:t>변수명</a:t>
            </a:r>
            <a:r>
              <a:rPr lang="en-US" altLang="ko-KR" sz="3000" dirty="0" smtClean="0"/>
              <a:t>…];</a:t>
            </a:r>
          </a:p>
          <a:p>
            <a:r>
              <a:rPr lang="ko-KR" altLang="en-US" sz="3000" dirty="0" smtClean="0"/>
              <a:t>예</a:t>
            </a:r>
            <a:r>
              <a:rPr lang="en-US" altLang="ko-KR" sz="3000" dirty="0" smtClean="0"/>
              <a:t>) </a:t>
            </a:r>
          </a:p>
          <a:p>
            <a:r>
              <a:rPr lang="en-US" altLang="ko-KR" sz="3000" dirty="0" err="1"/>
              <a:t>int</a:t>
            </a:r>
            <a:r>
              <a:rPr lang="en-US" altLang="ko-KR" sz="3000" dirty="0"/>
              <a:t> </a:t>
            </a:r>
            <a:r>
              <a:rPr lang="en-US" altLang="ko-KR" sz="3000" dirty="0" err="1"/>
              <a:t>num</a:t>
            </a:r>
            <a:r>
              <a:rPr lang="en-US" altLang="ko-KR" sz="3000" dirty="0"/>
              <a:t>; ❶</a:t>
            </a:r>
          </a:p>
          <a:p>
            <a:r>
              <a:rPr lang="en-US" altLang="ko-KR" sz="3000" dirty="0"/>
              <a:t>float x, y, z; ❷</a:t>
            </a:r>
            <a:endParaRPr lang="ko-KR" altLang="en-US" sz="3000"/>
          </a:p>
        </p:txBody>
      </p:sp>
      <p:sp>
        <p:nvSpPr>
          <p:cNvPr id="7" name="직사각형 6"/>
          <p:cNvSpPr/>
          <p:nvPr/>
        </p:nvSpPr>
        <p:spPr>
          <a:xfrm>
            <a:off x="1083666" y="4581128"/>
            <a:ext cx="73047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dirty="0" smtClean="0">
                <a:latin typeface="YDVYMjO31"/>
              </a:rPr>
              <a:t>❶ </a:t>
            </a:r>
            <a:r>
              <a:rPr lang="ko-KR" altLang="en-US" sz="3000" dirty="0">
                <a:latin typeface="YDVYMjO31"/>
              </a:rPr>
              <a:t>정수를 저장할 수 있는 기억 </a:t>
            </a:r>
            <a:r>
              <a:rPr lang="ko-KR" altLang="en-US" sz="3000" dirty="0" smtClean="0">
                <a:latin typeface="YDVYMjO31"/>
              </a:rPr>
              <a:t>장소</a:t>
            </a:r>
            <a:endParaRPr lang="en-US" altLang="ko-KR" sz="3000" dirty="0" smtClean="0">
              <a:latin typeface="YDVYMjO31"/>
            </a:endParaRPr>
          </a:p>
          <a:p>
            <a:r>
              <a:rPr lang="en-US" altLang="ko-KR" sz="3000" dirty="0" smtClean="0">
                <a:latin typeface="YDVYMjO31"/>
              </a:rPr>
              <a:t>❷</a:t>
            </a:r>
            <a:r>
              <a:rPr lang="ko-KR" altLang="en-US" sz="3000" smtClean="0">
                <a:latin typeface="YDVYMjO31"/>
              </a:rPr>
              <a:t> </a:t>
            </a:r>
            <a:r>
              <a:rPr lang="ko-KR" altLang="en-US" sz="3000">
                <a:latin typeface="YDVYMjO31"/>
              </a:rPr>
              <a:t>실수를 저장할 수 있는 기억 </a:t>
            </a:r>
            <a:r>
              <a:rPr lang="ko-KR" altLang="en-US" sz="3000" smtClean="0">
                <a:latin typeface="YDVYMjO31"/>
              </a:rPr>
              <a:t>장소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146292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05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비트 연산자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80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/>
              <a:t>비트 연산 과정을 </a:t>
            </a:r>
            <a:r>
              <a:rPr lang="en-US" altLang="ko-KR" sz="3000" dirty="0"/>
              <a:t>16</a:t>
            </a:r>
            <a:r>
              <a:rPr lang="ko-KR" altLang="en-US" sz="3000" dirty="0"/>
              <a:t>비트로 나타내면 다음과 </a:t>
            </a:r>
            <a:r>
              <a:rPr lang="ko-KR" altLang="en-US" sz="3000" dirty="0" smtClean="0"/>
              <a:t>같다</a:t>
            </a:r>
            <a:r>
              <a:rPr lang="en-US" altLang="ko-KR" sz="3000" dirty="0" smtClean="0"/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2651720"/>
            <a:ext cx="9134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7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3816424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ko-KR" altLang="en-US" sz="3000" b="1" dirty="0">
                <a:solidFill>
                  <a:srgbClr val="953735"/>
                </a:solidFill>
              </a:rPr>
              <a:t>비트 연산자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5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98512" y="1538577"/>
            <a:ext cx="8013965" cy="3690955"/>
            <a:chOff x="698512" y="1453688"/>
            <a:chExt cx="8013965" cy="3690955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3222954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01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02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03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04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05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06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07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08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09</a:t>
              </a:r>
            </a:p>
            <a:p>
              <a:pPr algn="ctr">
                <a:lnSpc>
                  <a:spcPts val="2500"/>
                </a:lnSpc>
              </a:pPr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9"/>
              <a:ext cx="7452845" cy="3222954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pPr>
                <a:lnSpc>
                  <a:spcPts val="2500"/>
                </a:lnSpc>
              </a:pPr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{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10 &amp; 7);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10 | 7);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10 ^ 7);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~ 10);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2 &lt;&lt; 3);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", 15 &gt;&gt; 2);</a:t>
              </a:r>
            </a:p>
            <a:p>
              <a:pPr>
                <a:lnSpc>
                  <a:spcPts val="2500"/>
                </a:lnSpc>
              </a:pPr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704166" y="5300991"/>
            <a:ext cx="8008311" cy="1091095"/>
            <a:chOff x="1099597" y="3853322"/>
            <a:chExt cx="4678450" cy="437323"/>
          </a:xfrm>
        </p:grpSpPr>
        <p:sp>
          <p:nvSpPr>
            <p:cNvPr id="17" name="object 15"/>
            <p:cNvSpPr/>
            <p:nvPr/>
          </p:nvSpPr>
          <p:spPr>
            <a:xfrm>
              <a:off x="1099597" y="4040902"/>
              <a:ext cx="4678450" cy="249743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2  15  13  -11  16  3</a:t>
              </a:r>
              <a:endParaRPr sz="2400" dirty="0"/>
            </a:p>
          </p:txBody>
        </p:sp>
        <p:sp>
          <p:nvSpPr>
            <p:cNvPr id="19" name="object 18"/>
            <p:cNvSpPr/>
            <p:nvPr/>
          </p:nvSpPr>
          <p:spPr>
            <a:xfrm>
              <a:off x="1099597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22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82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561" y="1476360"/>
            <a:ext cx="6696744" cy="11605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3"/>
              </a:buBlip>
            </a:pPr>
            <a:r>
              <a:rPr lang="ko-KR" altLang="en-US" sz="3000" b="1" dirty="0">
                <a:solidFill>
                  <a:schemeClr val="tx1"/>
                </a:solidFill>
              </a:rPr>
              <a:t>연산자를 이용하여 </a:t>
            </a:r>
            <a:r>
              <a:rPr lang="en-US" altLang="ko-KR" sz="3000" b="1" dirty="0" err="1">
                <a:solidFill>
                  <a:schemeClr val="tx1"/>
                </a:solidFill>
              </a:rPr>
              <a:t>int</a:t>
            </a:r>
            <a:r>
              <a:rPr lang="ko-KR" altLang="en-US" sz="3000" b="1" dirty="0">
                <a:solidFill>
                  <a:schemeClr val="tx1"/>
                </a:solidFill>
              </a:rPr>
              <a:t>형의 최댓값을 알아내는 프로그램을 작성해 보자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11560" y="908720"/>
            <a:ext cx="2700000" cy="553998"/>
            <a:chOff x="611560" y="1014276"/>
            <a:chExt cx="2700000" cy="553998"/>
          </a:xfrm>
        </p:grpSpPr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1"/>
                  </a:solidFill>
                  <a:latin typeface="+mn-ea"/>
                </a:rPr>
                <a:t>01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43608" y="2852936"/>
            <a:ext cx="470000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solidFill>
                  <a:srgbClr val="FF0000"/>
                </a:solidFill>
              </a:rPr>
              <a:t>#include &lt;</a:t>
            </a:r>
            <a:r>
              <a:rPr lang="en-US" altLang="ko-KR" sz="3000" dirty="0" err="1">
                <a:solidFill>
                  <a:srgbClr val="FF0000"/>
                </a:solidFill>
              </a:rPr>
              <a:t>stdio.h</a:t>
            </a:r>
            <a:r>
              <a:rPr lang="en-US" altLang="ko-KR" sz="3000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3000" dirty="0" err="1">
                <a:solidFill>
                  <a:srgbClr val="FF0000"/>
                </a:solidFill>
              </a:rPr>
              <a:t>int</a:t>
            </a:r>
            <a:r>
              <a:rPr lang="en-US" altLang="ko-KR" sz="3000" dirty="0">
                <a:solidFill>
                  <a:srgbClr val="FF0000"/>
                </a:solidFill>
              </a:rPr>
              <a:t> main( )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{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</a:t>
            </a:r>
            <a:r>
              <a:rPr lang="en-US" altLang="ko-KR" sz="30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3000" dirty="0" smtClean="0">
                <a:solidFill>
                  <a:srgbClr val="FF0000"/>
                </a:solidFill>
              </a:rPr>
              <a:t> </a:t>
            </a:r>
            <a:r>
              <a:rPr lang="en-US" altLang="ko-KR" sz="3000" dirty="0">
                <a:solidFill>
                  <a:srgbClr val="FF0000"/>
                </a:solidFill>
              </a:rPr>
              <a:t>a = 0;</a:t>
            </a:r>
          </a:p>
          <a:p>
            <a:r>
              <a:rPr lang="en-US" altLang="ko-KR" sz="3000" dirty="0" smtClean="0">
                <a:solidFill>
                  <a:srgbClr val="FF0000"/>
                </a:solidFill>
              </a:rPr>
              <a:t>   </a:t>
            </a:r>
            <a:r>
              <a:rPr lang="en-US" altLang="ko-KR" sz="3000" dirty="0" err="1" smtClean="0">
                <a:solidFill>
                  <a:srgbClr val="FF0000"/>
                </a:solidFill>
              </a:rPr>
              <a:t>printf</a:t>
            </a:r>
            <a:r>
              <a:rPr lang="en-US" altLang="ko-KR" sz="3000" dirty="0">
                <a:solidFill>
                  <a:srgbClr val="FF0000"/>
                </a:solidFill>
              </a:rPr>
              <a:t>("%d", a|0x7fffffff);</a:t>
            </a:r>
          </a:p>
          <a:p>
            <a:r>
              <a:rPr lang="en-US" altLang="ko-KR" sz="3000" dirty="0">
                <a:solidFill>
                  <a:srgbClr val="FF0000"/>
                </a:solidFill>
              </a:rPr>
              <a:t>}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308304" y="2129257"/>
            <a:ext cx="1230512" cy="526104"/>
            <a:chOff x="6742623" y="1607576"/>
            <a:chExt cx="1456880" cy="627589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6759343" y="1628017"/>
              <a:ext cx="1440160" cy="57606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확인  </a:t>
              </a:r>
              <a:endParaRPr lang="ko-KR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623" y="1607576"/>
              <a:ext cx="627589" cy="627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95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971600" y="1916832"/>
            <a:ext cx="6768752" cy="41764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err="1" smtClean="0">
                <a:solidFill>
                  <a:schemeClr val="tx1"/>
                </a:solidFill>
              </a:rPr>
              <a:t>대입문</a:t>
            </a:r>
            <a:r>
              <a:rPr lang="en-US" altLang="ko-KR" sz="3000" b="1" dirty="0">
                <a:solidFill>
                  <a:schemeClr val="tx1"/>
                </a:solidFill>
              </a:rPr>
              <a:t>(=)</a:t>
            </a:r>
            <a:r>
              <a:rPr lang="ko-KR" altLang="en-US" sz="3000" b="1" dirty="0">
                <a:solidFill>
                  <a:schemeClr val="tx1"/>
                </a:solidFill>
              </a:rPr>
              <a:t>을 사용하면 자료를 변수에 저장할 수 있다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SzPct val="70000"/>
            </a:pPr>
            <a:endParaRPr lang="en-US" altLang="ko-KR" sz="3000" b="1" dirty="0" smtClean="0">
              <a:solidFill>
                <a:schemeClr val="tx1"/>
              </a:solidFill>
            </a:endParaRPr>
          </a:p>
          <a:p>
            <a:pPr marL="268288" indent="-268288" algn="just">
              <a:buSzPct val="70000"/>
              <a:buBlip>
                <a:blip r:embed="rId2"/>
              </a:buBlip>
            </a:pPr>
            <a:r>
              <a:rPr lang="ko-KR" altLang="en-US" sz="3000" b="1" dirty="0" smtClean="0">
                <a:solidFill>
                  <a:schemeClr val="tx1"/>
                </a:solidFill>
              </a:rPr>
              <a:t>연산자에는 </a:t>
            </a:r>
            <a:r>
              <a:rPr lang="ko-KR" altLang="en-US" sz="3000" b="1" dirty="0">
                <a:solidFill>
                  <a:schemeClr val="tx1"/>
                </a:solidFill>
              </a:rPr>
              <a:t>산술 연산자</a:t>
            </a:r>
            <a:r>
              <a:rPr lang="en-US" altLang="ko-KR" sz="3000" b="1" dirty="0">
                <a:solidFill>
                  <a:schemeClr val="tx1"/>
                </a:solidFill>
              </a:rPr>
              <a:t>(+, -, *, /, %), </a:t>
            </a:r>
            <a:r>
              <a:rPr lang="ko-KR" altLang="en-US" sz="3000" b="1" dirty="0">
                <a:solidFill>
                  <a:schemeClr val="tx1"/>
                </a:solidFill>
              </a:rPr>
              <a:t>증감 연산자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(++,--), </a:t>
            </a:r>
            <a:r>
              <a:rPr lang="ko-KR" altLang="en-US" sz="3000" b="1" dirty="0">
                <a:solidFill>
                  <a:schemeClr val="tx1"/>
                </a:solidFill>
              </a:rPr>
              <a:t>복합 대입 연산자</a:t>
            </a:r>
            <a:r>
              <a:rPr lang="en-US" altLang="ko-KR" sz="3000" b="1" dirty="0">
                <a:solidFill>
                  <a:schemeClr val="tx1"/>
                </a:solidFill>
              </a:rPr>
              <a:t>(+=, -=, *=, /=, %=), </a:t>
            </a:r>
            <a:r>
              <a:rPr lang="ko-KR" altLang="en-US" sz="3000" b="1" dirty="0">
                <a:solidFill>
                  <a:schemeClr val="tx1"/>
                </a:solidFill>
              </a:rPr>
              <a:t>관계 </a:t>
            </a:r>
            <a:r>
              <a:rPr lang="ko-KR" altLang="en-US" sz="3000" b="1" dirty="0" smtClean="0">
                <a:solidFill>
                  <a:schemeClr val="tx1"/>
                </a:solidFill>
              </a:rPr>
              <a:t>연산자</a:t>
            </a:r>
            <a:r>
              <a:rPr lang="en-US" altLang="ko-KR" sz="3000" b="1" dirty="0" smtClean="0">
                <a:solidFill>
                  <a:schemeClr val="tx1"/>
                </a:solidFill>
              </a:rPr>
              <a:t>(= </a:t>
            </a:r>
            <a:r>
              <a:rPr lang="en-US" altLang="ko-KR" sz="3000" b="1" dirty="0">
                <a:solidFill>
                  <a:schemeClr val="tx1"/>
                </a:solidFill>
              </a:rPr>
              <a:t>=, !=, </a:t>
            </a:r>
            <a:r>
              <a:rPr lang="ko-KR" altLang="en-US" sz="3000" b="1" dirty="0">
                <a:solidFill>
                  <a:schemeClr val="tx1"/>
                </a:solidFill>
              </a:rPr>
              <a:t>＞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＞</a:t>
            </a:r>
            <a:r>
              <a:rPr lang="en-US" altLang="ko-KR" sz="3000" b="1" dirty="0">
                <a:solidFill>
                  <a:schemeClr val="tx1"/>
                </a:solidFill>
              </a:rPr>
              <a:t>=, </a:t>
            </a:r>
            <a:r>
              <a:rPr lang="ko-KR" altLang="en-US" sz="3000" b="1" dirty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＜</a:t>
            </a:r>
            <a:r>
              <a:rPr lang="en-US" altLang="ko-KR" sz="3000" b="1" dirty="0">
                <a:solidFill>
                  <a:schemeClr val="tx1"/>
                </a:solidFill>
              </a:rPr>
              <a:t>=), </a:t>
            </a:r>
            <a:r>
              <a:rPr lang="ko-KR" altLang="en-US" sz="3000" b="1" dirty="0">
                <a:solidFill>
                  <a:schemeClr val="tx1"/>
                </a:solidFill>
              </a:rPr>
              <a:t>논리 연산자</a:t>
            </a:r>
            <a:r>
              <a:rPr lang="en-US" altLang="ko-KR" sz="3000" b="1" dirty="0">
                <a:solidFill>
                  <a:schemeClr val="tx1"/>
                </a:solidFill>
              </a:rPr>
              <a:t>(&amp;&amp;, ||, !), </a:t>
            </a:r>
            <a:r>
              <a:rPr lang="ko-KR" altLang="en-US" sz="3000" b="1" dirty="0">
                <a:solidFill>
                  <a:schemeClr val="tx1"/>
                </a:solidFill>
              </a:rPr>
              <a:t>비트 연산자</a:t>
            </a:r>
            <a:r>
              <a:rPr lang="en-US" altLang="ko-KR" sz="3000" b="1" dirty="0">
                <a:solidFill>
                  <a:schemeClr val="tx1"/>
                </a:solidFill>
              </a:rPr>
              <a:t>(&amp;, |, ^, ~, </a:t>
            </a:r>
            <a:r>
              <a:rPr lang="ko-KR" altLang="en-US" sz="3000" b="1" dirty="0">
                <a:solidFill>
                  <a:schemeClr val="tx1"/>
                </a:solidFill>
              </a:rPr>
              <a:t>＜＜</a:t>
            </a:r>
            <a:r>
              <a:rPr lang="en-US" altLang="ko-KR" sz="3000" b="1" dirty="0">
                <a:solidFill>
                  <a:schemeClr val="tx1"/>
                </a:solidFill>
              </a:rPr>
              <a:t>, </a:t>
            </a:r>
            <a:r>
              <a:rPr lang="ko-KR" altLang="en-US" sz="3000" b="1" dirty="0">
                <a:solidFill>
                  <a:schemeClr val="tx1"/>
                </a:solidFill>
              </a:rPr>
              <a:t>＞＞</a:t>
            </a:r>
            <a:r>
              <a:rPr lang="en-US" altLang="ko-KR" sz="3000" b="1" dirty="0">
                <a:solidFill>
                  <a:schemeClr val="tx1"/>
                </a:solidFill>
              </a:rPr>
              <a:t>) </a:t>
            </a:r>
            <a:r>
              <a:rPr lang="ko-KR" altLang="en-US" sz="3000" b="1" dirty="0">
                <a:solidFill>
                  <a:schemeClr val="tx1"/>
                </a:solidFill>
              </a:rPr>
              <a:t>등이 있다</a:t>
            </a:r>
            <a:r>
              <a:rPr lang="en-US" altLang="ko-KR" sz="3000" b="1" dirty="0">
                <a:solidFill>
                  <a:schemeClr val="tx1"/>
                </a:solidFill>
              </a:rPr>
              <a:t>.</a:t>
            </a:r>
            <a:endParaRPr lang="en-US" altLang="ko-KR" sz="3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67544" y="980728"/>
            <a:ext cx="201622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정리하기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자료의 대입과 연산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724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11560" y="951424"/>
            <a:ext cx="2232248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ko-KR" altLang="en-US" sz="3600" b="1" dirty="0" smtClean="0">
                <a:solidFill>
                  <a:schemeClr val="bg1"/>
                </a:solidFill>
                <a:latin typeface="+mn-ea"/>
              </a:rPr>
              <a:t>학습 목표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115616" y="1787886"/>
            <a:ext cx="67687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en-US" altLang="ko-KR" sz="3000" b="1" dirty="0" err="1" smtClean="0"/>
              <a:t>printf</a:t>
            </a:r>
            <a:r>
              <a:rPr lang="en-US" altLang="ko-KR" sz="3000" b="1" dirty="0"/>
              <a:t>( ) </a:t>
            </a:r>
            <a:r>
              <a:rPr lang="ko-KR" altLang="en-US" sz="3000" b="1"/>
              <a:t>함수를 사용하여 모니터에 결과를 출력할 수 있다</a:t>
            </a:r>
            <a:r>
              <a:rPr lang="en-US" altLang="ko-KR" sz="3000" b="1" dirty="0" smtClean="0"/>
              <a:t>.</a:t>
            </a:r>
          </a:p>
          <a:p>
            <a:pPr marL="268288" indent="-268288" algn="just" eaLnBrk="0" fontAlgn="base" hangingPunct="0">
              <a:spcAft>
                <a:spcPct val="0"/>
              </a:spcAft>
              <a:buSzPct val="70000"/>
              <a:buFont typeface="Arial" charset="0"/>
              <a:buBlip>
                <a:blip r:embed="rId3"/>
              </a:buBlip>
            </a:pPr>
            <a:r>
              <a:rPr lang="en-US" altLang="ko-KR" sz="3000" b="1" dirty="0" err="1" smtClean="0"/>
              <a:t>scanf</a:t>
            </a:r>
            <a:r>
              <a:rPr lang="en-US" altLang="ko-KR" sz="3000" b="1" dirty="0"/>
              <a:t>( ) </a:t>
            </a:r>
            <a:r>
              <a:rPr lang="ko-KR" altLang="en-US" sz="3000" b="1"/>
              <a:t>함수를 사용하여 키보드로부터 데이터를 읽어 올 수 </a:t>
            </a:r>
            <a:r>
              <a:rPr lang="ko-KR" altLang="en-US" sz="3000" b="1" smtClean="0"/>
              <a:t>있다</a:t>
            </a:r>
            <a:r>
              <a:rPr lang="en-US" altLang="ko-KR" sz="3000" b="1" dirty="0" smtClean="0"/>
              <a:t>.</a:t>
            </a:r>
            <a:endParaRPr lang="ko-KR" altLang="en-US" sz="3000" b="1" spc="-60" dirty="0">
              <a:latin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4437112"/>
            <a:ext cx="1415576" cy="64633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n-ea"/>
              </a:rPr>
              <a:t>Think</a:t>
            </a:r>
            <a:endParaRPr lang="ko-KR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7744" y="4301728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000" b="1" dirty="0"/>
              <a:t>자료를 콘솔로부터 </a:t>
            </a:r>
            <a:r>
              <a:rPr lang="ko-KR" altLang="en-US" sz="3000" b="1" dirty="0" err="1"/>
              <a:t>입력받으려면</a:t>
            </a:r>
            <a:r>
              <a:rPr lang="ko-KR" altLang="en-US" sz="3000" b="1" dirty="0"/>
              <a:t> 어떻게 해야 할까</a:t>
            </a:r>
            <a:r>
              <a:rPr lang="en-US" altLang="ko-KR" sz="3000" b="1" dirty="0"/>
              <a:t>?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95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표준 출력 함수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printf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()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85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err="1" smtClean="0"/>
              <a:t>printf</a:t>
            </a:r>
            <a:r>
              <a:rPr lang="en-US" altLang="ko-KR" sz="3000" dirty="0"/>
              <a:t>( )</a:t>
            </a:r>
            <a:r>
              <a:rPr lang="ko-KR" altLang="en-US" sz="3000" dirty="0"/>
              <a:t>는 출력하고자 하는 내용을 콘솔</a:t>
            </a:r>
            <a:r>
              <a:rPr lang="en-US" altLang="ko-KR" sz="3000" dirty="0"/>
              <a:t>(</a:t>
            </a:r>
            <a:r>
              <a:rPr lang="ko-KR" altLang="en-US" sz="3000" dirty="0"/>
              <a:t>모니터</a:t>
            </a:r>
            <a:r>
              <a:rPr lang="en-US" altLang="ko-KR" sz="3000" dirty="0"/>
              <a:t>)</a:t>
            </a:r>
            <a:r>
              <a:rPr lang="ko-KR" altLang="en-US" sz="3000" dirty="0"/>
              <a:t>을 통해 출력하는 </a:t>
            </a:r>
            <a:r>
              <a:rPr lang="ko-KR" altLang="en-US" sz="3000" dirty="0" smtClean="0"/>
              <a:t>함수이다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err="1"/>
              <a:t>printf</a:t>
            </a:r>
            <a:r>
              <a:rPr lang="en-US" altLang="ko-KR" sz="3000" dirty="0"/>
              <a:t>( </a:t>
            </a:r>
            <a:r>
              <a:rPr lang="en-US" altLang="ko-KR" sz="3000" dirty="0" smtClean="0"/>
              <a:t>)</a:t>
            </a:r>
            <a:r>
              <a:rPr lang="ko-KR" altLang="en-US" sz="3000" dirty="0" smtClean="0"/>
              <a:t>를 사용하기 </a:t>
            </a:r>
            <a:r>
              <a:rPr lang="ko-KR" altLang="en-US" sz="3000" dirty="0"/>
              <a:t>위해서는 </a:t>
            </a:r>
            <a:r>
              <a:rPr lang="en-US" altLang="ko-KR" sz="3000" dirty="0" err="1"/>
              <a:t>stdio.h</a:t>
            </a:r>
            <a:r>
              <a:rPr lang="en-US" altLang="ko-KR" sz="3000" dirty="0"/>
              <a:t> </a:t>
            </a:r>
            <a:r>
              <a:rPr lang="ko-KR" altLang="en-US" sz="3000" dirty="0"/>
              <a:t>헤더 파일이 </a:t>
            </a:r>
            <a:r>
              <a:rPr lang="ko-KR" altLang="en-US" sz="3000" dirty="0" smtClean="0"/>
              <a:t>필요하다</a:t>
            </a:r>
            <a:r>
              <a:rPr lang="en-US" altLang="ko-KR" sz="3000" dirty="0" smtClean="0"/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139280" y="3501008"/>
            <a:ext cx="6480720" cy="56393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 err="1"/>
              <a:t>printf</a:t>
            </a:r>
            <a:r>
              <a:rPr lang="en-US" altLang="ko-KR" sz="2400" dirty="0"/>
              <a:t>("</a:t>
            </a:r>
            <a:r>
              <a:rPr lang="ko-KR" altLang="en-US" sz="2400"/>
              <a:t>출력 형식</a:t>
            </a:r>
            <a:r>
              <a:rPr lang="en-US" altLang="ko-KR" sz="2400" dirty="0"/>
              <a:t>"[, </a:t>
            </a:r>
            <a:r>
              <a:rPr lang="ko-KR" altLang="en-US" sz="2400"/>
              <a:t>값</a:t>
            </a:r>
            <a:r>
              <a:rPr lang="en-US" altLang="ko-KR" sz="2400" dirty="0"/>
              <a:t>, </a:t>
            </a:r>
            <a:r>
              <a:rPr lang="ko-KR" altLang="en-US" sz="2400"/>
              <a:t>값</a:t>
            </a:r>
            <a:r>
              <a:rPr lang="en-US" altLang="ko-KR" sz="2400" dirty="0"/>
              <a:t>, …]);</a:t>
            </a:r>
            <a:endParaRPr lang="en-US" altLang="ko-KR" sz="2400" dirty="0" smtClean="0"/>
          </a:p>
        </p:txBody>
      </p:sp>
      <p:sp>
        <p:nvSpPr>
          <p:cNvPr id="8" name="직사각형 7"/>
          <p:cNvSpPr/>
          <p:nvPr/>
        </p:nvSpPr>
        <p:spPr>
          <a:xfrm>
            <a:off x="539552" y="4293096"/>
            <a:ext cx="7972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smtClean="0"/>
              <a:t>"</a:t>
            </a:r>
            <a:r>
              <a:rPr lang="ko-KR" altLang="en-US" sz="3000"/>
              <a:t>출력 형식</a:t>
            </a:r>
            <a:r>
              <a:rPr lang="en-US" altLang="ko-KR" sz="3000" dirty="0"/>
              <a:t>"</a:t>
            </a:r>
            <a:r>
              <a:rPr lang="ko-KR" altLang="en-US" sz="3000"/>
              <a:t>에는 일반 텍스트</a:t>
            </a:r>
            <a:r>
              <a:rPr lang="en-US" altLang="ko-KR" sz="3000" dirty="0"/>
              <a:t>, </a:t>
            </a:r>
            <a:r>
              <a:rPr lang="ko-KR" altLang="en-US" sz="3000"/>
              <a:t>형식 지정자</a:t>
            </a:r>
            <a:r>
              <a:rPr lang="en-US" altLang="ko-KR" sz="3000" dirty="0"/>
              <a:t>(format specifier), </a:t>
            </a:r>
            <a:r>
              <a:rPr lang="ko-KR" altLang="en-US" sz="3000"/>
              <a:t>이스케이프 문자</a:t>
            </a:r>
            <a:r>
              <a:rPr lang="en-US" altLang="ko-KR" sz="3000" dirty="0"/>
              <a:t>(</a:t>
            </a:r>
            <a:r>
              <a:rPr lang="en-US" altLang="ko-KR" sz="3000" dirty="0" smtClean="0"/>
              <a:t>escape character</a:t>
            </a:r>
            <a:r>
              <a:rPr lang="en-US" altLang="ko-KR" sz="3000" dirty="0"/>
              <a:t>) </a:t>
            </a:r>
            <a:r>
              <a:rPr lang="ko-KR" altLang="en-US" sz="3000"/>
              <a:t>등을 </a:t>
            </a:r>
            <a:r>
              <a:rPr lang="ko-KR" altLang="en-US" sz="3000" smtClean="0"/>
              <a:t>사용한다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값 </a:t>
            </a:r>
            <a:r>
              <a:rPr lang="ko-KR" altLang="en-US" sz="3000" dirty="0"/>
              <a:t>하나에 형식 지정자 하나가 대응된다</a:t>
            </a:r>
            <a:r>
              <a:rPr lang="en-US" altLang="ko-KR" sz="3000" dirty="0"/>
              <a:t>. </a:t>
            </a:r>
            <a:endParaRPr lang="en-US" altLang="ko-KR" sz="3000" dirty="0" smtClean="0"/>
          </a:p>
        </p:txBody>
      </p:sp>
    </p:spTree>
    <p:extLst>
      <p:ext uri="{BB962C8B-B14F-4D97-AF65-F5344CB8AC3E}">
        <p14:creationId xmlns:p14="http://schemas.microsoft.com/office/powerpoint/2010/main" val="301931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표준 출력 함수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printf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()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86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형식 지정자의 종류</a:t>
            </a:r>
            <a:endParaRPr lang="en-US" altLang="ko-KR" sz="3000" dirty="0" smtClean="0"/>
          </a:p>
        </p:txBody>
      </p:sp>
      <p:graphicFrame>
        <p:nvGraphicFramePr>
          <p:cNvPr id="8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32088"/>
              </p:ext>
            </p:extLst>
          </p:nvPr>
        </p:nvGraphicFramePr>
        <p:xfrm>
          <a:off x="1115616" y="2295396"/>
          <a:ext cx="7396026" cy="37979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3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180">
                <a:tc>
                  <a:txBody>
                    <a:bodyPr/>
                    <a:lstStyle/>
                    <a:p>
                      <a:pPr marR="1270" algn="ctr">
                        <a:lnSpc>
                          <a:spcPct val="120000"/>
                        </a:lnSpc>
                      </a:pPr>
                      <a:r>
                        <a:rPr sz="2400" b="1" dirty="0"/>
                        <a:t>형식 지정자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sz="2400" b="1" dirty="0"/>
                        <a:t>출력 형태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301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84"/>
                        </a:spcBef>
                      </a:pPr>
                      <a:r>
                        <a:rPr sz="2400" dirty="0"/>
                        <a:t>%d</a:t>
                      </a:r>
                      <a:endParaRPr sz="2400"/>
                    </a:p>
                  </a:txBody>
                  <a:tcPr marL="0" marR="0" marT="36194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84"/>
                        </a:spcBef>
                      </a:pPr>
                      <a:r>
                        <a:rPr sz="2400" dirty="0"/>
                        <a:t>부호 있는 int형 10진 정수</a:t>
                      </a:r>
                      <a:endParaRPr sz="2400"/>
                    </a:p>
                  </a:txBody>
                  <a:tcPr marL="0" marR="0" marT="36194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84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%u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없는 int형 10진 정수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84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%lld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있는 long long형 10진 정수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84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%I64d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있는 64비트 10진 정수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84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%I64u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없는 64비트 10진 정수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684">
                <a:tc>
                  <a:txBody>
                    <a:bodyPr/>
                    <a:lstStyle/>
                    <a:p>
                      <a:pPr marL="1270" algn="ctr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%o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2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없는 int형 8진 정수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표준 출력 함수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printf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()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형식 지정자의 종류</a:t>
            </a:r>
            <a:endParaRPr lang="en-US" altLang="ko-KR" sz="3000" dirty="0" smtClean="0"/>
          </a:p>
        </p:txBody>
      </p:sp>
      <p:graphicFrame>
        <p:nvGraphicFramePr>
          <p:cNvPr id="8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983170"/>
              </p:ext>
            </p:extLst>
          </p:nvPr>
        </p:nvGraphicFramePr>
        <p:xfrm>
          <a:off x="1126687" y="2319672"/>
          <a:ext cx="7396026" cy="34135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3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6174">
                <a:tc>
                  <a:txBody>
                    <a:bodyPr/>
                    <a:lstStyle/>
                    <a:p>
                      <a:pPr marR="1270" algn="ctr">
                        <a:lnSpc>
                          <a:spcPct val="120000"/>
                        </a:lnSpc>
                      </a:pPr>
                      <a:r>
                        <a:rPr sz="2400" b="1" dirty="0"/>
                        <a:t>형식 지정자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sz="2400" b="1" dirty="0"/>
                        <a:t>출력 형태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21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%x, %X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부호 없는 int형 16진 정수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21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%f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float형, double형 10진 실수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21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%lf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double형 10진 실수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21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%e, %E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e 또는 E 표기법에 의한 10진 실수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21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%c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단일 문자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32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%s</a:t>
                      </a:r>
                      <a:endParaRPr sz="240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문자열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92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표준 출력 함수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printf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()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2358" y="1602201"/>
            <a:ext cx="79720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 smtClean="0"/>
              <a:t>이스케이프 문자의 종류</a:t>
            </a:r>
            <a:endParaRPr lang="en-US" altLang="ko-KR" sz="3000" dirty="0" smtClean="0"/>
          </a:p>
        </p:txBody>
      </p:sp>
      <p:graphicFrame>
        <p:nvGraphicFramePr>
          <p:cNvPr id="9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442190"/>
              </p:ext>
            </p:extLst>
          </p:nvPr>
        </p:nvGraphicFramePr>
        <p:xfrm>
          <a:off x="1187624" y="2387172"/>
          <a:ext cx="7272808" cy="3842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812"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ko-KR" altLang="en-US" sz="2400" b="1" dirty="0" smtClean="0"/>
                        <a:t>특수한 문자</a:t>
                      </a:r>
                      <a:endParaRPr sz="2400" b="1" dirty="0"/>
                    </a:p>
                  </a:txBody>
                  <a:tcPr marL="0" marR="0" marT="317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tc>
                  <a:txBody>
                    <a:bodyPr/>
                    <a:lstStyle/>
                    <a:p>
                      <a:pPr marL="10604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ko-KR" altLang="en-US" sz="2400" b="1" dirty="0" smtClean="0"/>
                        <a:t>출력 형태</a:t>
                      </a:r>
                      <a:endParaRPr sz="2400" b="1" dirty="0"/>
                    </a:p>
                  </a:txBody>
                  <a:tcPr marL="0" marR="0" marT="349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282"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sz="2400" dirty="0" smtClean="0">
                          <a:latin typeface="Calibri" panose="020F0502020204030204" pitchFamily="34" charset="0"/>
                        </a:rPr>
                        <a:t>\</a:t>
                      </a:r>
                      <a:r>
                        <a:rPr lang="en-US" sz="2400" dirty="0" smtClean="0"/>
                        <a:t>n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ko-KR" altLang="en-US" sz="2400" smtClean="0"/>
                        <a:t>줄 바꿈</a:t>
                      </a:r>
                      <a:r>
                        <a:rPr lang="en-US" altLang="ko-KR" sz="2400" dirty="0" smtClean="0"/>
                        <a:t>(</a:t>
                      </a:r>
                      <a:r>
                        <a:rPr lang="en-US" sz="2400" dirty="0" smtClean="0"/>
                        <a:t>new line)</a:t>
                      </a:r>
                      <a:endParaRPr sz="2400" dirty="0"/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282"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\</a:t>
                      </a:r>
                      <a:r>
                        <a:rPr sz="2400" dirty="0" smtClean="0"/>
                        <a:t>t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다음 탭으로 이동(tab)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282"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\</a:t>
                      </a:r>
                      <a:r>
                        <a:rPr sz="2400" dirty="0" smtClean="0"/>
                        <a:t>b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한 칸 뒤로 이동(backspace)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878">
                <a:tc>
                  <a:txBody>
                    <a:bodyPr/>
                    <a:lstStyle/>
                    <a:p>
                      <a:pPr marL="4953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\\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400" dirty="0" err="1"/>
                        <a:t>역슬래시</a:t>
                      </a:r>
                      <a:r>
                        <a:rPr sz="2400" dirty="0" smtClean="0"/>
                        <a:t>(</a:t>
                      </a: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\</a:t>
                      </a:r>
                      <a:r>
                        <a:rPr sz="2400" dirty="0" smtClean="0"/>
                        <a:t>)</a:t>
                      </a:r>
                      <a:r>
                        <a:rPr sz="2400" dirty="0"/>
                        <a:t>를 </a:t>
                      </a:r>
                      <a:r>
                        <a:rPr sz="2400" dirty="0" err="1" smtClean="0"/>
                        <a:t>그대로</a:t>
                      </a:r>
                      <a:r>
                        <a:rPr sz="2400" dirty="0" smtClean="0"/>
                        <a:t> </a:t>
                      </a:r>
                      <a:r>
                        <a:rPr sz="2400" dirty="0"/>
                        <a:t>표시(backslash)</a:t>
                      </a:r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282"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  \</a:t>
                      </a:r>
                      <a:r>
                        <a:rPr sz="2400" dirty="0" smtClean="0"/>
                        <a:t>＇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작은따옴표(')를 그대로 표시(single quote)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7282"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n-US" altLang="ko-KR" sz="2400" dirty="0" smtClean="0">
                          <a:latin typeface="Calibri" panose="020F0502020204030204" pitchFamily="34" charset="0"/>
                        </a:rPr>
                        <a:t>\</a:t>
                      </a:r>
                      <a:r>
                        <a:rPr sz="2400" dirty="0" smtClean="0"/>
                        <a:t>"</a:t>
                      </a:r>
                      <a:endParaRPr sz="2400" dirty="0"/>
                    </a:p>
                  </a:txBody>
                  <a:tcPr marL="0" marR="0" marT="317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/>
                        <a:t>큰따옴표(")를 그대로 표시(double quote)</a:t>
                      </a:r>
                    </a:p>
                  </a:txBody>
                  <a:tcPr marL="0" marR="0" marT="34925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69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63369"/>
            <a:ext cx="410445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printf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 dirty="0">
                <a:solidFill>
                  <a:srgbClr val="953735"/>
                </a:solidFill>
              </a:rPr>
              <a:t>함수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74389" y="1628800"/>
            <a:ext cx="8013965" cy="4194679"/>
            <a:chOff x="698512" y="1453688"/>
            <a:chExt cx="8013965" cy="419467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667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372667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 = 2147483647;</a:t>
              </a:r>
            </a:p>
            <a:p>
              <a:r>
                <a:rPr lang="en-US" sz="2400" dirty="0" smtClean="0"/>
                <a:t>    unsigned </a:t>
              </a:r>
              <a:r>
                <a:rPr lang="en-US" sz="2400" dirty="0" err="1"/>
                <a:t>int</a:t>
              </a:r>
              <a:r>
                <a:rPr lang="en-US" sz="2400" dirty="0"/>
                <a:t> b = 4294967295;</a:t>
              </a:r>
            </a:p>
            <a:p>
              <a:r>
                <a:rPr lang="en-US" sz="2400" dirty="0" smtClean="0"/>
                <a:t>    long </a:t>
              </a:r>
              <a:r>
                <a:rPr lang="en-US" sz="2400" dirty="0" err="1"/>
                <a:t>long</a:t>
              </a:r>
              <a:r>
                <a:rPr lang="en-US" sz="2400" dirty="0"/>
                <a:t> c = 9223372036854775807;</a:t>
              </a:r>
            </a:p>
            <a:p>
              <a:r>
                <a:rPr lang="en-US" sz="2400" dirty="0" smtClean="0"/>
                <a:t>    unsigned </a:t>
              </a:r>
              <a:r>
                <a:rPr lang="en-US" sz="2400" dirty="0"/>
                <a:t>long </a:t>
              </a:r>
              <a:r>
                <a:rPr lang="en-US" sz="2400" dirty="0" err="1"/>
                <a:t>long</a:t>
              </a:r>
              <a:r>
                <a:rPr lang="en-US" sz="2400" dirty="0"/>
                <a:t> d = 18446744073709551615;</a:t>
              </a:r>
            </a:p>
            <a:p>
              <a:r>
                <a:rPr lang="en-US" sz="2400" dirty="0" smtClean="0"/>
                <a:t>    float </a:t>
              </a:r>
              <a:r>
                <a:rPr lang="en-US" sz="2400" dirty="0"/>
                <a:t>e = 0.12345678912345f;</a:t>
              </a:r>
            </a:p>
            <a:p>
              <a:r>
                <a:rPr lang="en-US" sz="2400" dirty="0" smtClean="0"/>
                <a:t>    double </a:t>
              </a:r>
              <a:r>
                <a:rPr lang="en-US" sz="2400" dirty="0"/>
                <a:t>f = 0.12345678912345;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878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en-US" altLang="ko-KR" sz="32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01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변수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변수의 선언과 사용 방법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b="1" dirty="0" smtClean="0"/>
              <a:t>변수에 값 저장</a:t>
            </a:r>
            <a:endParaRPr lang="en-US" altLang="ko-KR" sz="3000" b="1" dirty="0" smtClean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1115616" y="2329136"/>
            <a:ext cx="6480720" cy="3044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000" dirty="0" err="1"/>
              <a:t>변수명</a:t>
            </a:r>
            <a:r>
              <a:rPr lang="ko-KR" altLang="en-US" sz="3000" dirty="0"/>
              <a:t> </a:t>
            </a:r>
            <a:r>
              <a:rPr lang="en-US" altLang="ko-KR" sz="3000" dirty="0"/>
              <a:t>= </a:t>
            </a:r>
            <a:r>
              <a:rPr lang="ko-KR" altLang="en-US" sz="3000" smtClean="0"/>
              <a:t>값</a:t>
            </a:r>
            <a:endParaRPr lang="en-US" altLang="ko-KR" sz="3000" dirty="0" smtClean="0"/>
          </a:p>
          <a:p>
            <a:r>
              <a:rPr lang="ko-KR" altLang="en-US" sz="3000" dirty="0" smtClean="0"/>
              <a:t>예</a:t>
            </a:r>
            <a:r>
              <a:rPr lang="en-US" altLang="ko-KR" sz="3000" dirty="0" smtClean="0"/>
              <a:t>) </a:t>
            </a:r>
          </a:p>
          <a:p>
            <a:r>
              <a:rPr lang="en-US" altLang="ko-KR" sz="3000" dirty="0" err="1"/>
              <a:t>num</a:t>
            </a:r>
            <a:r>
              <a:rPr lang="en-US" altLang="ko-KR" sz="3000" dirty="0"/>
              <a:t> = 10;</a:t>
            </a:r>
          </a:p>
          <a:p>
            <a:r>
              <a:rPr lang="en-US" altLang="ko-KR" sz="3000" dirty="0"/>
              <a:t>x = 2.5;</a:t>
            </a:r>
          </a:p>
          <a:p>
            <a:r>
              <a:rPr lang="en-US" altLang="ko-KR" sz="3000" dirty="0"/>
              <a:t>y = 5.7;</a:t>
            </a:r>
          </a:p>
          <a:p>
            <a:r>
              <a:rPr lang="en-US" altLang="ko-KR" sz="3000" dirty="0"/>
              <a:t>z = x*x + y*2 + 1;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394711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90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396044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printf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72835" y="1700808"/>
            <a:ext cx="8013965" cy="3168353"/>
            <a:chOff x="698512" y="1453688"/>
            <a:chExt cx="8013965" cy="3168353"/>
          </a:xfrm>
        </p:grpSpPr>
        <p:sp>
          <p:nvSpPr>
            <p:cNvPr id="13" name="object 23"/>
            <p:cNvSpPr/>
            <p:nvPr/>
          </p:nvSpPr>
          <p:spPr>
            <a:xfrm>
              <a:off x="698512" y="1921689"/>
              <a:ext cx="535443" cy="2700352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/>
                <a:t>11</a:t>
              </a:r>
            </a:p>
            <a:p>
              <a:pPr algn="ctr"/>
              <a:r>
                <a:rPr lang="en-US" sz="2400" dirty="0"/>
                <a:t>12</a:t>
              </a:r>
            </a:p>
            <a:p>
              <a:pPr algn="ctr"/>
              <a:r>
                <a:rPr lang="en-US" sz="2400" dirty="0"/>
                <a:t>13</a:t>
              </a:r>
            </a:p>
            <a:p>
              <a:pPr algn="ctr"/>
              <a:r>
                <a:rPr lang="en-US" sz="2400" dirty="0"/>
                <a:t>14</a:t>
              </a:r>
            </a:p>
            <a:p>
              <a:pPr algn="ctr"/>
              <a:r>
                <a:rPr lang="en-US" sz="2400" dirty="0"/>
                <a:t>15</a:t>
              </a:r>
            </a:p>
            <a:p>
              <a:pPr algn="ctr"/>
              <a:r>
                <a:rPr lang="en-US" sz="2400" dirty="0"/>
                <a:t>16</a:t>
              </a:r>
            </a:p>
            <a:p>
              <a:pPr algn="ctr"/>
              <a:r>
                <a:rPr lang="en-US" sz="2400" dirty="0"/>
                <a:t>17</a:t>
              </a:r>
              <a:endParaRPr lang="en-US" sz="2400" dirty="0" smtClean="0"/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9"/>
              <a:ext cx="7452845" cy="2700352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pt-BR" sz="2400" dirty="0" smtClean="0"/>
                <a:t>    printf</a:t>
              </a:r>
              <a:r>
                <a:rPr lang="pt-BR" sz="2400" dirty="0"/>
                <a:t>("%d\n", a);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("%u\n", b);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("%lld\n", c);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("%Ilu\n", d);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("%.15f\n", e);</a:t>
              </a:r>
            </a:p>
            <a:p>
              <a:r>
                <a:rPr lang="pt-BR" sz="2400" dirty="0" smtClean="0"/>
                <a:t>    printf</a:t>
              </a:r>
              <a:r>
                <a:rPr lang="pt-BR" sz="2400" dirty="0"/>
                <a:t>("%.15f\n", f</a:t>
              </a:r>
              <a:r>
                <a:rPr lang="pt-BR" sz="2400" dirty="0" smtClean="0"/>
                <a:t>);</a:t>
              </a:r>
            </a:p>
            <a:p>
              <a:r>
                <a:rPr lang="pt-BR" sz="2400" dirty="0"/>
                <a:t>}</a:t>
              </a:r>
              <a:endParaRPr lang="en-US" sz="2400" dirty="0"/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019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91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4470"/>
            <a:ext cx="3888432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printf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59457" y="1628800"/>
            <a:ext cx="8008310" cy="3960441"/>
            <a:chOff x="1133656" y="2428646"/>
            <a:chExt cx="4644125" cy="1754195"/>
          </a:xfrm>
        </p:grpSpPr>
        <p:sp>
          <p:nvSpPr>
            <p:cNvPr id="13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1133656" y="2651907"/>
              <a:ext cx="324485" cy="1530934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/>
                <a:t>05</a:t>
              </a:r>
            </a:p>
            <a:p>
              <a:pPr algn="ctr"/>
              <a:r>
                <a:rPr lang="en-US" altLang="ko-KR" sz="2400" dirty="0"/>
                <a:t>07</a:t>
              </a:r>
            </a:p>
            <a:p>
              <a:pPr algn="ctr"/>
              <a:r>
                <a:rPr lang="en-US" altLang="ko-KR" sz="2400" dirty="0"/>
                <a:t>11</a:t>
              </a:r>
            </a:p>
            <a:p>
              <a:pPr algn="ctr"/>
              <a:r>
                <a:rPr lang="en-US" altLang="ko-KR" sz="2400" dirty="0"/>
                <a:t>12</a:t>
              </a:r>
            </a:p>
            <a:p>
              <a:pPr algn="ctr"/>
              <a:r>
                <a:rPr lang="en-US" altLang="ko-KR" sz="2400" dirty="0"/>
                <a:t>13</a:t>
              </a:r>
            </a:p>
            <a:p>
              <a:pPr algn="ctr"/>
              <a:r>
                <a:rPr lang="en-US" altLang="ko-KR" sz="2400" dirty="0"/>
                <a:t>14</a:t>
              </a:r>
            </a:p>
            <a:p>
              <a:pPr algn="ctr"/>
              <a:r>
                <a:rPr lang="en-US" altLang="ko-KR" sz="2400" dirty="0"/>
                <a:t>15</a:t>
              </a:r>
            </a:p>
            <a:p>
              <a:pPr algn="ctr"/>
              <a:r>
                <a:rPr lang="en-US" altLang="ko-KR" sz="2400" dirty="0"/>
                <a:t>16</a:t>
              </a:r>
              <a:endParaRPr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651907"/>
              <a:ext cx="4302125" cy="1530934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b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unsigned </a:t>
              </a:r>
              <a:r>
                <a:rPr lang="en-US" altLang="ko-KR" sz="2400" dirty="0" err="1"/>
                <a:t>int</a:t>
              </a:r>
              <a:r>
                <a:rPr lang="ko-KR" altLang="en-US" sz="2400" dirty="0"/>
                <a:t>형으로 선언한다</a:t>
              </a:r>
              <a:r>
                <a:rPr lang="en-US" altLang="ko-KR" sz="2400" dirty="0"/>
                <a:t>.</a:t>
              </a:r>
            </a:p>
            <a:p>
              <a:r>
                <a:rPr lang="ko-KR" altLang="en-US" sz="2400" dirty="0"/>
                <a:t>변수 </a:t>
              </a:r>
              <a:r>
                <a:rPr lang="en-US" altLang="ko-KR" sz="2400" dirty="0"/>
                <a:t>d</a:t>
              </a:r>
              <a:r>
                <a:rPr lang="ko-KR" altLang="en-US" sz="2400" dirty="0"/>
                <a:t>를 </a:t>
              </a:r>
              <a:r>
                <a:rPr lang="en-US" altLang="ko-KR" sz="2400" dirty="0"/>
                <a:t>unsigned long </a:t>
              </a:r>
              <a:r>
                <a:rPr lang="en-US" altLang="ko-KR" sz="2400" dirty="0" err="1"/>
                <a:t>long</a:t>
              </a:r>
              <a:r>
                <a:rPr lang="ko-KR" altLang="en-US" sz="2400" dirty="0"/>
                <a:t>형으로 선언한다</a:t>
              </a:r>
              <a:r>
                <a:rPr lang="en-US" altLang="ko-KR" sz="2400" dirty="0"/>
                <a:t>.</a:t>
              </a:r>
            </a:p>
            <a:p>
              <a:r>
                <a:rPr lang="en-US" altLang="ko-KR" sz="2400" dirty="0"/>
                <a:t>a</a:t>
              </a:r>
              <a:r>
                <a:rPr lang="ko-KR" altLang="en-US" sz="2400" dirty="0"/>
                <a:t>값을 </a:t>
              </a:r>
              <a:r>
                <a:rPr lang="en-US" altLang="ko-KR" sz="2400" dirty="0" err="1"/>
                <a:t>int</a:t>
              </a:r>
              <a:r>
                <a:rPr lang="ko-KR" altLang="en-US" sz="2400" dirty="0"/>
                <a:t>형 정수로 출력한다</a:t>
              </a:r>
              <a:r>
                <a:rPr lang="en-US" altLang="ko-KR" sz="2400" dirty="0"/>
                <a:t>.</a:t>
              </a:r>
            </a:p>
            <a:p>
              <a:r>
                <a:rPr lang="en-US" altLang="ko-KR" sz="2400" dirty="0"/>
                <a:t>b</a:t>
              </a:r>
              <a:r>
                <a:rPr lang="ko-KR" altLang="en-US" sz="2400" dirty="0"/>
                <a:t>값을 </a:t>
              </a:r>
              <a:r>
                <a:rPr lang="en-US" altLang="ko-KR" sz="2400" dirty="0"/>
                <a:t>unsigned </a:t>
              </a:r>
              <a:r>
                <a:rPr lang="en-US" altLang="ko-KR" sz="2400" dirty="0" err="1"/>
                <a:t>int</a:t>
              </a:r>
              <a:r>
                <a:rPr lang="ko-KR" altLang="en-US" sz="2400" dirty="0"/>
                <a:t>형 정수로 출력한다</a:t>
              </a:r>
              <a:r>
                <a:rPr lang="en-US" altLang="ko-KR" sz="2400" dirty="0"/>
                <a:t>.</a:t>
              </a:r>
            </a:p>
            <a:p>
              <a:r>
                <a:rPr lang="en-US" altLang="ko-KR" sz="2400" dirty="0"/>
                <a:t>c</a:t>
              </a:r>
              <a:r>
                <a:rPr lang="ko-KR" altLang="en-US" sz="2400" dirty="0"/>
                <a:t>값을 </a:t>
              </a:r>
              <a:r>
                <a:rPr lang="en-US" altLang="ko-KR" sz="2400" dirty="0"/>
                <a:t>long </a:t>
              </a:r>
              <a:r>
                <a:rPr lang="en-US" altLang="ko-KR" sz="2400" dirty="0" err="1"/>
                <a:t>long</a:t>
              </a:r>
              <a:r>
                <a:rPr lang="ko-KR" altLang="en-US" sz="2400" dirty="0"/>
                <a:t>형 정수로 출력한다</a:t>
              </a:r>
              <a:r>
                <a:rPr lang="en-US" altLang="ko-KR" sz="2400" dirty="0"/>
                <a:t>.</a:t>
              </a:r>
            </a:p>
            <a:p>
              <a:r>
                <a:rPr lang="en-US" altLang="ko-KR" sz="2400" dirty="0"/>
                <a:t>d</a:t>
              </a:r>
              <a:r>
                <a:rPr lang="ko-KR" altLang="en-US" sz="2400" dirty="0"/>
                <a:t>값을 </a:t>
              </a:r>
              <a:r>
                <a:rPr lang="en-US" altLang="ko-KR" sz="2400" dirty="0"/>
                <a:t>64</a:t>
              </a:r>
              <a:r>
                <a:rPr lang="ko-KR" altLang="en-US" sz="2400" dirty="0"/>
                <a:t>비트 크기의 부호 없는 정수로 출력한다</a:t>
              </a:r>
              <a:r>
                <a:rPr lang="en-US" altLang="ko-KR" sz="2400" dirty="0"/>
                <a:t>.</a:t>
              </a:r>
            </a:p>
            <a:p>
              <a:r>
                <a:rPr lang="en-US" altLang="ko-KR" sz="2400" spc="-150" dirty="0"/>
                <a:t>e</a:t>
              </a:r>
              <a:r>
                <a:rPr lang="ko-KR" altLang="en-US" sz="2400" spc="-150" dirty="0"/>
                <a:t>값을 </a:t>
              </a:r>
              <a:r>
                <a:rPr lang="en-US" altLang="ko-KR" sz="2400" spc="-150" dirty="0"/>
                <a:t>float</a:t>
              </a:r>
              <a:r>
                <a:rPr lang="ko-KR" altLang="en-US" sz="2400" spc="-150" dirty="0"/>
                <a:t>형 실수로 소수점 이하 </a:t>
              </a:r>
              <a:r>
                <a:rPr lang="en-US" altLang="ko-KR" sz="2400" spc="-150" dirty="0"/>
                <a:t>15</a:t>
              </a:r>
              <a:r>
                <a:rPr lang="ko-KR" altLang="en-US" sz="2400" spc="-150" dirty="0"/>
                <a:t>자리까지 출력한다</a:t>
              </a:r>
              <a:r>
                <a:rPr lang="en-US" altLang="ko-KR" sz="2400" spc="-150" dirty="0"/>
                <a:t>.</a:t>
              </a:r>
            </a:p>
            <a:p>
              <a:r>
                <a:rPr lang="en-US" altLang="ko-KR" sz="2400" dirty="0"/>
                <a:t>f</a:t>
              </a:r>
              <a:r>
                <a:rPr lang="ko-KR" altLang="en-US" sz="2400" dirty="0"/>
                <a:t>값을 </a:t>
              </a:r>
              <a:r>
                <a:rPr lang="en-US" altLang="ko-KR" sz="2400" dirty="0"/>
                <a:t>double</a:t>
              </a:r>
              <a:r>
                <a:rPr lang="ko-KR" altLang="en-US" sz="2400" dirty="0"/>
                <a:t>형 실수로 소수점 이하 </a:t>
              </a:r>
              <a:r>
                <a:rPr lang="en-US" altLang="ko-KR" sz="2400" dirty="0"/>
                <a:t>15</a:t>
              </a:r>
              <a:r>
                <a:rPr lang="ko-KR" altLang="en-US" sz="2400" dirty="0"/>
                <a:t>자리까지 출력한다</a:t>
              </a:r>
              <a:r>
                <a:rPr lang="en-US" altLang="ko-KR" sz="2400" dirty="0"/>
                <a:t>.</a:t>
              </a:r>
              <a:endParaRPr sz="2400" dirty="0"/>
            </a:p>
          </p:txBody>
        </p:sp>
        <p:sp>
          <p:nvSpPr>
            <p:cNvPr id="18" name="object 13"/>
            <p:cNvSpPr/>
            <p:nvPr/>
          </p:nvSpPr>
          <p:spPr>
            <a:xfrm>
              <a:off x="1133656" y="2428646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183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92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410445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printf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 실습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1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61835" y="1772860"/>
            <a:ext cx="8008311" cy="3798086"/>
            <a:chOff x="1099597" y="3852082"/>
            <a:chExt cx="4678450" cy="1522315"/>
          </a:xfrm>
        </p:grpSpPr>
        <p:sp>
          <p:nvSpPr>
            <p:cNvPr id="21" name="object 15"/>
            <p:cNvSpPr/>
            <p:nvPr/>
          </p:nvSpPr>
          <p:spPr>
            <a:xfrm>
              <a:off x="1099597" y="4040902"/>
              <a:ext cx="4678450" cy="1333495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1 2 4 4 8</a:t>
              </a:r>
              <a:endParaRPr sz="2400" dirty="0"/>
            </a:p>
          </p:txBody>
        </p:sp>
        <p:sp>
          <p:nvSpPr>
            <p:cNvPr id="23" name="object 18"/>
            <p:cNvSpPr/>
            <p:nvPr/>
          </p:nvSpPr>
          <p:spPr>
            <a:xfrm>
              <a:off x="1101413" y="385208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47" y="2520578"/>
            <a:ext cx="39814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0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2069" y="-2670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06 </a:t>
            </a:r>
            <a:r>
              <a:rPr lang="ko-KR" altLang="en-US" sz="3200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971552" y="847451"/>
            <a:ext cx="71310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ko-KR" altLang="en-US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표준 입력 함수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: </a:t>
            </a:r>
            <a:r>
              <a:rPr lang="en-US" altLang="ko-KR" sz="3400" b="1" dirty="0" err="1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scanf</a:t>
            </a:r>
            <a:r>
              <a:rPr lang="en-US" altLang="ko-KR" sz="34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()</a:t>
            </a:r>
            <a:endParaRPr lang="ko-KR" altLang="en-US" sz="34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 bwMode="auto">
          <a:xfrm>
            <a:off x="539552" y="939228"/>
            <a:ext cx="432000" cy="432000"/>
          </a:xfrm>
          <a:prstGeom prst="ellipse">
            <a:avLst/>
          </a:prstGeom>
          <a:solidFill>
            <a:schemeClr val="accent4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kumimoji="0"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93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39552" y="1602201"/>
            <a:ext cx="7972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err="1"/>
              <a:t>scanf</a:t>
            </a:r>
            <a:r>
              <a:rPr lang="en-US" altLang="ko-KR" sz="3000" dirty="0"/>
              <a:t>( )</a:t>
            </a:r>
            <a:r>
              <a:rPr lang="ko-KR" altLang="en-US" sz="3000" dirty="0"/>
              <a:t>는 데이터를 콘솔</a:t>
            </a:r>
            <a:r>
              <a:rPr lang="en-US" altLang="ko-KR" sz="3000" dirty="0"/>
              <a:t>(</a:t>
            </a:r>
            <a:r>
              <a:rPr lang="ko-KR" altLang="en-US" sz="3000" dirty="0"/>
              <a:t>키보드</a:t>
            </a:r>
            <a:r>
              <a:rPr lang="en-US" altLang="ko-KR" sz="3000" dirty="0"/>
              <a:t>)</a:t>
            </a:r>
            <a:r>
              <a:rPr lang="ko-KR" altLang="en-US" sz="3000" dirty="0"/>
              <a:t>을 통해 </a:t>
            </a:r>
            <a:r>
              <a:rPr lang="ko-KR" altLang="en-US" sz="3000" dirty="0" err="1"/>
              <a:t>입력받는</a:t>
            </a:r>
            <a:r>
              <a:rPr lang="ko-KR" altLang="en-US" sz="3000" dirty="0"/>
              <a:t> </a:t>
            </a:r>
            <a:r>
              <a:rPr lang="ko-KR" altLang="en-US" sz="3000" dirty="0" smtClean="0"/>
              <a:t>함수이다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err="1" smtClean="0"/>
              <a:t>scanf</a:t>
            </a:r>
            <a:r>
              <a:rPr lang="en-US" altLang="ko-KR" sz="3000" dirty="0"/>
              <a:t>( </a:t>
            </a:r>
            <a:r>
              <a:rPr lang="en-US" altLang="ko-KR" sz="3000" dirty="0" smtClean="0"/>
              <a:t>)</a:t>
            </a:r>
            <a:r>
              <a:rPr lang="ko-KR" altLang="en-US" sz="3000" dirty="0" smtClean="0"/>
              <a:t>를 사용하기 </a:t>
            </a:r>
            <a:r>
              <a:rPr lang="ko-KR" altLang="en-US" sz="3000" dirty="0"/>
              <a:t>위해서는 </a:t>
            </a:r>
            <a:r>
              <a:rPr lang="en-US" altLang="ko-KR" sz="3000" dirty="0" err="1"/>
              <a:t>stdio.h</a:t>
            </a:r>
            <a:r>
              <a:rPr lang="en-US" altLang="ko-KR" sz="3000" dirty="0"/>
              <a:t> </a:t>
            </a:r>
            <a:r>
              <a:rPr lang="ko-KR" altLang="en-US" sz="3000" dirty="0"/>
              <a:t>헤더 파일이 </a:t>
            </a:r>
            <a:r>
              <a:rPr lang="ko-KR" altLang="en-US" sz="3000" dirty="0" smtClean="0"/>
              <a:t>필요하다</a:t>
            </a:r>
            <a:r>
              <a:rPr lang="en-US" altLang="ko-KR" sz="3000" dirty="0" smtClean="0"/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139280" y="3501008"/>
            <a:ext cx="6480720" cy="56393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 err="1"/>
              <a:t>scanf</a:t>
            </a:r>
            <a:r>
              <a:rPr lang="en-US" altLang="ko-KR" sz="2400" dirty="0"/>
              <a:t>("</a:t>
            </a:r>
            <a:r>
              <a:rPr lang="ko-KR" altLang="en-US" sz="2400"/>
              <a:t>입력 형식</a:t>
            </a:r>
            <a:r>
              <a:rPr lang="en-US" altLang="ko-KR" sz="2400" dirty="0"/>
              <a:t>", &amp;</a:t>
            </a:r>
            <a:r>
              <a:rPr lang="ko-KR" altLang="en-US" sz="2400"/>
              <a:t>변수</a:t>
            </a:r>
            <a:r>
              <a:rPr lang="en-US" altLang="ko-KR" sz="2400" dirty="0"/>
              <a:t>);</a:t>
            </a:r>
            <a:endParaRPr lang="en-US" altLang="ko-KR" sz="2400" dirty="0" smtClean="0"/>
          </a:p>
        </p:txBody>
      </p:sp>
      <p:sp>
        <p:nvSpPr>
          <p:cNvPr id="8" name="직사각형 7"/>
          <p:cNvSpPr/>
          <p:nvPr/>
        </p:nvSpPr>
        <p:spPr>
          <a:xfrm>
            <a:off x="539552" y="4293096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en-US" altLang="ko-KR" sz="3000" dirty="0" smtClean="0"/>
              <a:t>"</a:t>
            </a:r>
            <a:r>
              <a:rPr lang="ko-KR" altLang="en-US" sz="3000" dirty="0"/>
              <a:t>입력 형식</a:t>
            </a:r>
            <a:r>
              <a:rPr lang="en-US" altLang="ko-KR" sz="3000" dirty="0"/>
              <a:t>"</a:t>
            </a:r>
            <a:r>
              <a:rPr lang="ko-KR" altLang="en-US" sz="3000" dirty="0"/>
              <a:t>은 형식 지정자와 </a:t>
            </a:r>
            <a:r>
              <a:rPr lang="ko-KR" altLang="en-US" sz="3000" dirty="0" err="1"/>
              <a:t>구분자를</a:t>
            </a:r>
            <a:r>
              <a:rPr lang="ko-KR" altLang="en-US" sz="3000" dirty="0"/>
              <a:t> 사용하여 </a:t>
            </a:r>
            <a:r>
              <a:rPr lang="ko-KR" altLang="en-US" sz="3000" dirty="0" smtClean="0"/>
              <a:t>작성한다</a:t>
            </a:r>
            <a:r>
              <a:rPr lang="en-US" altLang="ko-KR" sz="3000" dirty="0" smtClean="0"/>
              <a:t>.</a:t>
            </a:r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/>
              <a:t>변수의 이름 앞에는 반드시 </a:t>
            </a:r>
            <a:r>
              <a:rPr lang="en-US" altLang="ko-KR" sz="3000" dirty="0"/>
              <a:t>&amp;</a:t>
            </a:r>
            <a:r>
              <a:rPr lang="ko-KR" altLang="en-US" sz="3000" dirty="0"/>
              <a:t>를 붙여야 한다</a:t>
            </a:r>
            <a:r>
              <a:rPr lang="en-US" altLang="ko-KR" sz="3000" dirty="0"/>
              <a:t>. </a:t>
            </a:r>
            <a:endParaRPr lang="en-US" altLang="ko-KR" sz="3000" dirty="0" smtClean="0"/>
          </a:p>
          <a:p>
            <a:pPr marL="457200" indent="-457200" algn="just"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ko-KR" altLang="en-US" sz="3000" dirty="0"/>
              <a:t>형식 지정자는 </a:t>
            </a:r>
            <a:r>
              <a:rPr lang="en-US" altLang="ko-KR" sz="3000" dirty="0" err="1"/>
              <a:t>printf</a:t>
            </a:r>
            <a:r>
              <a:rPr lang="en-US" altLang="ko-KR" sz="3000" dirty="0"/>
              <a:t>( )</a:t>
            </a:r>
            <a:r>
              <a:rPr lang="ko-KR" altLang="en-US" sz="3000" dirty="0"/>
              <a:t>에서와 동일하다</a:t>
            </a:r>
            <a:r>
              <a:rPr lang="en-US" altLang="ko-KR" sz="3000" dirty="0"/>
              <a:t>.</a:t>
            </a:r>
            <a:endParaRPr lang="en-US" altLang="ko-KR" sz="3000" dirty="0" smtClean="0"/>
          </a:p>
        </p:txBody>
      </p:sp>
    </p:spTree>
    <p:extLst>
      <p:ext uri="{BB962C8B-B14F-4D97-AF65-F5344CB8AC3E}">
        <p14:creationId xmlns:p14="http://schemas.microsoft.com/office/powerpoint/2010/main" val="310810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94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4968552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함수로 정수 읽기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700808"/>
            <a:ext cx="7988288" cy="4194679"/>
            <a:chOff x="698512" y="1453688"/>
            <a:chExt cx="7988288" cy="419467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667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33955" y="1921688"/>
              <a:ext cx="7452845" cy="372667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int</a:t>
              </a:r>
              <a:r>
                <a:rPr lang="en-US" sz="2400" dirty="0" smtClean="0"/>
                <a:t> </a:t>
              </a:r>
              <a:r>
                <a:rPr lang="en-US" sz="2400" dirty="0"/>
                <a:t>a, b, c</a:t>
              </a:r>
              <a:r>
                <a:rPr lang="en-US" sz="2400" dirty="0" smtClean="0"/>
                <a:t>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("%d", &amp;a);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</a:t>
              </a:r>
              <a:r>
                <a:rPr lang="en-US" sz="2400" dirty="0" err="1"/>
                <a:t>d,%d</a:t>
              </a:r>
              <a:r>
                <a:rPr lang="en-US" sz="2400" dirty="0"/>
                <a:t>", &amp;b, &amp;c);</a:t>
              </a:r>
            </a:p>
            <a:p>
              <a:r>
                <a:rPr lang="en-US" sz="2400" dirty="0" smtClean="0"/>
                <a:t>    </a:t>
              </a:r>
            </a:p>
            <a:p>
              <a:r>
                <a:rPr lang="en-US" sz="2400" dirty="0"/>
                <a:t> </a:t>
              </a:r>
              <a:r>
                <a:rPr lang="en-US" sz="2400" dirty="0" smtClean="0"/>
                <a:t>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("%d %d %d", a, b, c);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09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10317"/>
            <a:ext cx="4680520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함수로 정수 읽기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2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11560" y="1667847"/>
            <a:ext cx="8014344" cy="2218587"/>
            <a:chOff x="1130157" y="2435415"/>
            <a:chExt cx="4647624" cy="982677"/>
          </a:xfrm>
        </p:grpSpPr>
        <p:sp>
          <p:nvSpPr>
            <p:cNvPr id="13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1133656" y="2708912"/>
              <a:ext cx="324485" cy="70918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06</a:t>
              </a:r>
              <a:endParaRPr lang="en-US" altLang="ko-KR" sz="2400" dirty="0"/>
            </a:p>
            <a:p>
              <a:pPr algn="ctr"/>
              <a:r>
                <a:rPr lang="en-US" altLang="ko-KR" sz="2400" dirty="0" smtClean="0"/>
                <a:t>07</a:t>
              </a:r>
              <a:endParaRPr lang="en-US" altLang="ko-KR" sz="2400" dirty="0"/>
            </a:p>
          </p:txBody>
        </p:sp>
        <p:sp>
          <p:nvSpPr>
            <p:cNvPr id="16" name="object 9"/>
            <p:cNvSpPr/>
            <p:nvPr/>
          </p:nvSpPr>
          <p:spPr>
            <a:xfrm>
              <a:off x="1475656" y="2708912"/>
              <a:ext cx="4302125" cy="70918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100" dirty="0"/>
                <a:t>키보드로 입력한 첫 번째 정수를 읽어서 </a:t>
              </a:r>
              <a:r>
                <a:rPr lang="en-US" altLang="ko-KR" sz="2400" spc="-100" dirty="0"/>
                <a:t>&amp;a</a:t>
              </a:r>
              <a:r>
                <a:rPr lang="ko-KR" altLang="en-US" sz="2400" spc="-100" dirty="0"/>
                <a:t>에 저장한다</a:t>
              </a:r>
              <a:r>
                <a:rPr lang="en-US" altLang="ko-KR" sz="2400" spc="-100" dirty="0"/>
                <a:t>.</a:t>
              </a:r>
            </a:p>
            <a:p>
              <a:r>
                <a:rPr lang="ko-KR" altLang="en-US" sz="2400" dirty="0"/>
                <a:t>공백</a:t>
              </a:r>
              <a:r>
                <a:rPr lang="en-US" altLang="ko-KR" sz="2400" dirty="0"/>
                <a:t>/</a:t>
              </a:r>
              <a:r>
                <a:rPr lang="ko-KR" altLang="en-US" sz="2400" dirty="0"/>
                <a:t>탭</a:t>
              </a:r>
              <a:r>
                <a:rPr lang="en-US" altLang="ko-KR" sz="2400" dirty="0"/>
                <a:t>/</a:t>
              </a:r>
              <a:r>
                <a:rPr lang="ko-KR" altLang="en-US" sz="2400" dirty="0" err="1"/>
                <a:t>엔터로</a:t>
              </a:r>
              <a:r>
                <a:rPr lang="ko-KR" altLang="en-US" sz="2400" dirty="0"/>
                <a:t> 구분된 두 번째 정수를 읽어서 </a:t>
              </a:r>
              <a:r>
                <a:rPr lang="en-US" altLang="ko-KR" sz="2400" dirty="0"/>
                <a:t>&amp;b</a:t>
              </a:r>
              <a:r>
                <a:rPr lang="ko-KR" altLang="en-US" sz="2400" dirty="0"/>
                <a:t>에 저장한다</a:t>
              </a:r>
              <a:r>
                <a:rPr lang="en-US" altLang="ko-KR" sz="2400" dirty="0"/>
                <a:t>. </a:t>
              </a:r>
              <a:r>
                <a:rPr lang="ko-KR" altLang="en-US" sz="2400" dirty="0"/>
                <a:t>그리고 콤마</a:t>
              </a:r>
              <a:r>
                <a:rPr lang="en-US" altLang="ko-KR" sz="2400" dirty="0"/>
                <a:t>(,)</a:t>
              </a:r>
              <a:r>
                <a:rPr lang="ko-KR" altLang="en-US" sz="2400" dirty="0"/>
                <a:t>로 구분된 </a:t>
              </a:r>
              <a:r>
                <a:rPr lang="ko-KR" altLang="en-US" sz="2400" dirty="0" smtClean="0"/>
                <a:t>세 번째 </a:t>
              </a:r>
              <a:r>
                <a:rPr lang="ko-KR" altLang="en-US" sz="2400" dirty="0"/>
                <a:t>정수를 읽어서 </a:t>
              </a:r>
              <a:r>
                <a:rPr lang="en-US" altLang="ko-KR" sz="2400" dirty="0"/>
                <a:t>&amp;c</a:t>
              </a:r>
              <a:r>
                <a:rPr lang="ko-KR" altLang="en-US" sz="2400" dirty="0"/>
                <a:t>에 저장한다</a:t>
              </a:r>
              <a:r>
                <a:rPr lang="en-US" altLang="ko-KR" sz="2400" dirty="0"/>
                <a:t>.</a:t>
              </a:r>
              <a:endParaRPr sz="2400" dirty="0"/>
            </a:p>
          </p:txBody>
        </p:sp>
        <p:sp>
          <p:nvSpPr>
            <p:cNvPr id="18" name="object 13"/>
            <p:cNvSpPr/>
            <p:nvPr/>
          </p:nvSpPr>
          <p:spPr>
            <a:xfrm>
              <a:off x="1130157" y="2435415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78488" y="4063734"/>
            <a:ext cx="8008312" cy="2115316"/>
            <a:chOff x="1099596" y="3853322"/>
            <a:chExt cx="4678451" cy="847842"/>
          </a:xfrm>
        </p:grpSpPr>
        <p:sp>
          <p:nvSpPr>
            <p:cNvPr id="21" name="object 15"/>
            <p:cNvSpPr/>
            <p:nvPr/>
          </p:nvSpPr>
          <p:spPr>
            <a:xfrm>
              <a:off x="1099597" y="4040902"/>
              <a:ext cx="4678450" cy="660262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endParaRPr sz="2400" dirty="0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99596" y="3853322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4888544"/>
            <a:ext cx="4395875" cy="9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96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96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75924"/>
            <a:ext cx="5184576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 dirty="0">
                <a:solidFill>
                  <a:srgbClr val="953735"/>
                </a:solidFill>
              </a:rPr>
              <a:t>함수로 문자 읽기 </a:t>
            </a:r>
            <a:r>
              <a:rPr lang="en-US" altLang="ko-KR" sz="3000" b="1" dirty="0">
                <a:solidFill>
                  <a:srgbClr val="953735"/>
                </a:solidFill>
              </a:rPr>
              <a:t>1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96425" y="1628800"/>
            <a:ext cx="7988288" cy="4194679"/>
            <a:chOff x="698512" y="1453688"/>
            <a:chExt cx="7988288" cy="419467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667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33955" y="1921688"/>
              <a:ext cx="7452845" cy="372667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char </a:t>
              </a:r>
              <a:r>
                <a:rPr lang="en-US" sz="2400" dirty="0"/>
                <a:t>d, e, f</a:t>
              </a:r>
              <a:r>
                <a:rPr lang="en-US" sz="2400" dirty="0" smtClean="0"/>
                <a:t>;</a:t>
              </a:r>
            </a:p>
            <a:p>
              <a:r>
                <a:rPr lang="it-IT" sz="2400" dirty="0" smtClean="0"/>
                <a:t>    </a:t>
              </a:r>
            </a:p>
            <a:p>
              <a:r>
                <a:rPr lang="it-IT" sz="2400" dirty="0"/>
                <a:t> </a:t>
              </a:r>
              <a:r>
                <a:rPr lang="it-IT" sz="2400" dirty="0" smtClean="0"/>
                <a:t>   scanf</a:t>
              </a:r>
              <a:r>
                <a:rPr lang="it-IT" sz="2400" dirty="0"/>
                <a:t>("%c%c%c", &amp;d, &amp;e, &amp;f);</a:t>
              </a:r>
            </a:p>
            <a:p>
              <a:r>
                <a:rPr lang="it-IT" sz="2400" dirty="0" smtClean="0"/>
                <a:t>    printf</a:t>
              </a:r>
              <a:r>
                <a:rPr lang="it-IT" sz="2400" dirty="0"/>
                <a:t>("%c,%c,%c", d, e, f);</a:t>
              </a:r>
            </a:p>
            <a:p>
              <a:r>
                <a:rPr lang="it-IT" sz="2400" dirty="0"/>
                <a:t>}</a:t>
              </a:r>
              <a:endParaRPr lang="en-US" sz="2400" dirty="0"/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32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97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3828"/>
            <a:ext cx="5256584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함수로 문자 읽기 </a:t>
            </a:r>
            <a:r>
              <a:rPr lang="en-US" altLang="ko-KR" sz="3000" b="1" dirty="0">
                <a:solidFill>
                  <a:srgbClr val="953735"/>
                </a:solidFill>
              </a:rPr>
              <a:t>1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3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6840" y="1708891"/>
            <a:ext cx="8008312" cy="1424013"/>
            <a:chOff x="1133655" y="2430655"/>
            <a:chExt cx="4644126" cy="630737"/>
          </a:xfrm>
        </p:grpSpPr>
        <p:sp>
          <p:nvSpPr>
            <p:cNvPr id="17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1133656" y="2708912"/>
              <a:ext cx="324485" cy="35248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06</a:t>
              </a:r>
              <a:endParaRPr lang="en-US" altLang="ko-KR"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475656" y="2708912"/>
              <a:ext cx="4302125" cy="35248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spc="-100" dirty="0"/>
                <a:t>키보드로 입력한 문자 </a:t>
              </a:r>
              <a:r>
                <a:rPr lang="en-US" altLang="ko-KR" sz="2400" spc="-100" dirty="0"/>
                <a:t>3</a:t>
              </a:r>
              <a:r>
                <a:rPr lang="ko-KR" altLang="en-US" sz="2400" spc="-100" dirty="0"/>
                <a:t>개를 읽어서 </a:t>
              </a:r>
              <a:r>
                <a:rPr lang="en-US" altLang="ko-KR" sz="2400" spc="-100" dirty="0"/>
                <a:t>&amp;d, &amp;e, &amp;f</a:t>
              </a:r>
              <a:r>
                <a:rPr lang="ko-KR" altLang="en-US" sz="2400" spc="-100" dirty="0"/>
                <a:t>에 각각 저장한다</a:t>
              </a:r>
              <a:r>
                <a:rPr lang="en-US" altLang="ko-KR" sz="2400" spc="-100" dirty="0"/>
                <a:t>.</a:t>
              </a:r>
              <a:endParaRPr sz="2400" dirty="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33655" y="2430655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12958" y="3373382"/>
            <a:ext cx="8012194" cy="2120628"/>
            <a:chOff x="1097328" y="3851193"/>
            <a:chExt cx="4680719" cy="849971"/>
          </a:xfrm>
        </p:grpSpPr>
        <p:sp>
          <p:nvSpPr>
            <p:cNvPr id="25" name="object 15"/>
            <p:cNvSpPr/>
            <p:nvPr/>
          </p:nvSpPr>
          <p:spPr>
            <a:xfrm>
              <a:off x="1099597" y="4040902"/>
              <a:ext cx="4678450" cy="660262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smtClean="0"/>
                <a:t>GCC</a:t>
              </a:r>
            </a:p>
            <a:p>
              <a:r>
                <a:rPr lang="en-US" sz="2400" dirty="0" smtClean="0"/>
                <a:t>G,C,C</a:t>
              </a:r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97328" y="3851193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16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98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886654"/>
            <a:ext cx="5112568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함수로 문자 읽기 </a:t>
            </a:r>
            <a:r>
              <a:rPr lang="en-US" altLang="ko-KR" sz="3000" b="1" dirty="0" smtClean="0">
                <a:solidFill>
                  <a:srgbClr val="953735"/>
                </a:solidFill>
              </a:rPr>
              <a:t>2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25302" y="1628800"/>
            <a:ext cx="8013965" cy="4194679"/>
            <a:chOff x="698512" y="1453688"/>
            <a:chExt cx="8013965" cy="4194679"/>
          </a:xfrm>
        </p:grpSpPr>
        <p:sp>
          <p:nvSpPr>
            <p:cNvPr id="13" name="object 23"/>
            <p:cNvSpPr/>
            <p:nvPr/>
          </p:nvSpPr>
          <p:spPr>
            <a:xfrm>
              <a:off x="698512" y="1921688"/>
              <a:ext cx="535443" cy="3726679"/>
            </a:xfrm>
            <a:custGeom>
              <a:avLst/>
              <a:gdLst/>
              <a:ahLst/>
              <a:cxnLst/>
              <a:rect l="l" t="t" r="r" b="b"/>
              <a:pathLst>
                <a:path w="324485" h="3276600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288010" y="3276003"/>
                  </a:lnTo>
                  <a:lnTo>
                    <a:pt x="308818" y="3275440"/>
                  </a:lnTo>
                  <a:lnTo>
                    <a:pt x="319503" y="3271502"/>
                  </a:lnTo>
                  <a:lnTo>
                    <a:pt x="323440" y="3260813"/>
                  </a:lnTo>
                  <a:lnTo>
                    <a:pt x="324002" y="3239998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C7D6EE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sz="2400" dirty="0" smtClean="0"/>
                <a:t>01</a:t>
              </a:r>
            </a:p>
            <a:p>
              <a:pPr algn="ctr"/>
              <a:r>
                <a:rPr lang="en-US" sz="2400" dirty="0" smtClean="0"/>
                <a:t>02</a:t>
              </a:r>
            </a:p>
            <a:p>
              <a:pPr algn="ctr"/>
              <a:r>
                <a:rPr lang="en-US" sz="2400" dirty="0" smtClean="0"/>
                <a:t>03</a:t>
              </a:r>
            </a:p>
            <a:p>
              <a:pPr algn="ctr"/>
              <a:r>
                <a:rPr lang="en-US" sz="2400" dirty="0" smtClean="0"/>
                <a:t>04</a:t>
              </a:r>
            </a:p>
            <a:p>
              <a:pPr algn="ctr"/>
              <a:r>
                <a:rPr lang="en-US" sz="2400" dirty="0" smtClean="0"/>
                <a:t>05</a:t>
              </a:r>
            </a:p>
            <a:p>
              <a:pPr algn="ctr"/>
              <a:r>
                <a:rPr lang="en-US" sz="2400" dirty="0" smtClean="0"/>
                <a:t>06</a:t>
              </a:r>
            </a:p>
            <a:p>
              <a:pPr algn="ctr"/>
              <a:r>
                <a:rPr lang="en-US" sz="2400" dirty="0" smtClean="0"/>
                <a:t>07</a:t>
              </a:r>
            </a:p>
            <a:p>
              <a:pPr algn="ctr"/>
              <a:r>
                <a:rPr lang="en-US" sz="2400" dirty="0" smtClean="0"/>
                <a:t>08</a:t>
              </a:r>
            </a:p>
            <a:p>
              <a:pPr algn="ctr"/>
              <a:r>
                <a:rPr lang="en-US" sz="2400" dirty="0" smtClean="0"/>
                <a:t>09</a:t>
              </a:r>
            </a:p>
            <a:p>
              <a:pPr algn="ctr"/>
              <a:r>
                <a:rPr lang="en-US" sz="2400" dirty="0" smtClean="0"/>
                <a:t>10</a:t>
              </a:r>
            </a:p>
          </p:txBody>
        </p:sp>
        <p:sp>
          <p:nvSpPr>
            <p:cNvPr id="14" name="object 24"/>
            <p:cNvSpPr/>
            <p:nvPr/>
          </p:nvSpPr>
          <p:spPr>
            <a:xfrm>
              <a:off x="1259632" y="1921688"/>
              <a:ext cx="7452845" cy="3726679"/>
            </a:xfrm>
            <a:custGeom>
              <a:avLst/>
              <a:gdLst/>
              <a:ahLst/>
              <a:cxnLst/>
              <a:rect l="l" t="t" r="r" b="b"/>
              <a:pathLst>
                <a:path w="4302125" h="3276600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3239998"/>
                  </a:lnTo>
                  <a:lnTo>
                    <a:pt x="562" y="3260813"/>
                  </a:lnTo>
                  <a:lnTo>
                    <a:pt x="4500" y="3271502"/>
                  </a:lnTo>
                  <a:lnTo>
                    <a:pt x="15189" y="3275440"/>
                  </a:lnTo>
                  <a:lnTo>
                    <a:pt x="36004" y="3276003"/>
                  </a:lnTo>
                  <a:lnTo>
                    <a:pt x="4266006" y="3276003"/>
                  </a:lnTo>
                  <a:lnTo>
                    <a:pt x="4286821" y="3275440"/>
                  </a:lnTo>
                  <a:lnTo>
                    <a:pt x="4297510" y="3271502"/>
                  </a:lnTo>
                  <a:lnTo>
                    <a:pt x="4301448" y="3260813"/>
                  </a:lnTo>
                  <a:lnTo>
                    <a:pt x="4302010" y="3239998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1E8F5"/>
            </a:solidFill>
          </p:spPr>
          <p:txBody>
            <a:bodyPr wrap="square" lIns="144000" tIns="0" rIns="0" bIns="0" rtlCol="0"/>
            <a:lstStyle/>
            <a:p>
              <a:r>
                <a:rPr lang="en-US" sz="2400" dirty="0"/>
                <a:t>#include &lt;</a:t>
              </a:r>
              <a:r>
                <a:rPr lang="en-US" sz="2400" dirty="0" err="1"/>
                <a:t>stdio.h</a:t>
              </a:r>
              <a:r>
                <a:rPr lang="en-US" sz="2400" dirty="0"/>
                <a:t>&gt;</a:t>
              </a:r>
            </a:p>
            <a:p>
              <a:r>
                <a:rPr lang="en-US" sz="2400" dirty="0" err="1"/>
                <a:t>int</a:t>
              </a:r>
              <a:r>
                <a:rPr lang="en-US" sz="2400" dirty="0"/>
                <a:t> main( )</a:t>
              </a:r>
            </a:p>
            <a:p>
              <a:r>
                <a:rPr lang="en-US" sz="2400" dirty="0"/>
                <a:t>{</a:t>
              </a:r>
            </a:p>
            <a:p>
              <a:r>
                <a:rPr lang="en-US" sz="2400" dirty="0" smtClean="0"/>
                <a:t>    char </a:t>
              </a:r>
              <a:r>
                <a:rPr lang="en-US" sz="2400" dirty="0"/>
                <a:t>g[10], h[10</a:t>
              </a:r>
              <a:r>
                <a:rPr lang="en-US" sz="2400" dirty="0" smtClean="0"/>
                <a:t>];</a:t>
              </a:r>
            </a:p>
            <a:p>
              <a:endParaRPr lang="en-US" sz="2400" dirty="0"/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scanf</a:t>
              </a:r>
              <a:r>
                <a:rPr lang="en-US" sz="2400" dirty="0"/>
                <a:t>("%s %s", g, h);</a:t>
              </a:r>
            </a:p>
            <a:p>
              <a:r>
                <a:rPr lang="en-US" sz="2400" dirty="0" smtClean="0"/>
                <a:t>    </a:t>
              </a:r>
              <a:r>
                <a:rPr lang="en-US" sz="2400" dirty="0" err="1" smtClean="0"/>
                <a:t>printf</a:t>
              </a:r>
              <a:r>
                <a:rPr lang="en-US" sz="2400" dirty="0"/>
                <a:t>("</a:t>
              </a:r>
              <a:r>
                <a:rPr lang="ko-KR" altLang="en-US" sz="2400"/>
                <a:t>이름</a:t>
              </a:r>
              <a:r>
                <a:rPr lang="en-US" altLang="ko-KR" sz="2400" dirty="0"/>
                <a:t>:%</a:t>
              </a:r>
              <a:r>
                <a:rPr lang="en-US" sz="2400" dirty="0"/>
                <a:t>s, </a:t>
              </a:r>
              <a:r>
                <a:rPr lang="ko-KR" altLang="en-US" sz="2400"/>
                <a:t>별명</a:t>
              </a:r>
              <a:r>
                <a:rPr lang="en-US" altLang="ko-KR" sz="2400" dirty="0"/>
                <a:t>:%</a:t>
              </a:r>
              <a:r>
                <a:rPr lang="en-US" sz="2400" dirty="0"/>
                <a:t>s\n", g, h);</a:t>
              </a:r>
            </a:p>
            <a:p>
              <a:r>
                <a:rPr lang="en-US" sz="2400" dirty="0"/>
                <a:t>}</a:t>
              </a:r>
            </a:p>
          </p:txBody>
        </p:sp>
        <p:sp>
          <p:nvSpPr>
            <p:cNvPr id="15" name="object 28"/>
            <p:cNvSpPr/>
            <p:nvPr/>
          </p:nvSpPr>
          <p:spPr>
            <a:xfrm>
              <a:off x="698512" y="1453688"/>
              <a:ext cx="1916655" cy="46800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70A4D8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프로그램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90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533"/>
            <a:ext cx="7380000" cy="5400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>
              <a:defRPr/>
            </a:pPr>
            <a:r>
              <a:rPr lang="en-US" altLang="ko-KR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</a:t>
            </a:r>
            <a:r>
              <a:rPr lang="ko-KR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표준 입출력</a:t>
            </a:r>
            <a:endParaRPr lang="ko-KR" alt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F970-A8DB-4977-A61F-EB0BC14948DD}" type="slidenum">
              <a:rPr lang="ko-KR" altLang="en-US" smtClean="0"/>
              <a:pPr/>
              <a:t>99</a:t>
            </a:fld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483560" y="908720"/>
            <a:ext cx="5616624" cy="57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just">
              <a:buSzPct val="70000"/>
            </a:pPr>
            <a:r>
              <a:rPr lang="en-US" altLang="ko-KR" sz="3000" b="1" dirty="0" err="1">
                <a:solidFill>
                  <a:srgbClr val="953735"/>
                </a:solidFill>
              </a:rPr>
              <a:t>scanf</a:t>
            </a:r>
            <a:r>
              <a:rPr lang="en-US" altLang="ko-KR" sz="3000" b="1" dirty="0">
                <a:solidFill>
                  <a:srgbClr val="953735"/>
                </a:solidFill>
              </a:rPr>
              <a:t>( ) </a:t>
            </a:r>
            <a:r>
              <a:rPr lang="ko-KR" altLang="en-US" sz="3000" b="1">
                <a:solidFill>
                  <a:srgbClr val="953735"/>
                </a:solidFill>
              </a:rPr>
              <a:t>함수로 문자 읽기 </a:t>
            </a:r>
            <a:r>
              <a:rPr lang="en-US" altLang="ko-KR" sz="3000" b="1" dirty="0" smtClean="0">
                <a:solidFill>
                  <a:srgbClr val="953735"/>
                </a:solidFill>
              </a:rPr>
              <a:t>2</a:t>
            </a:r>
            <a:endParaRPr lang="en-US" altLang="ko-KR" sz="3000" b="1" dirty="0" smtClean="0">
              <a:solidFill>
                <a:srgbClr val="953735"/>
              </a:solidFill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11560" y="908720"/>
            <a:ext cx="1872000" cy="553998"/>
            <a:chOff x="611560" y="1073061"/>
            <a:chExt cx="1872000" cy="553998"/>
          </a:xfrm>
        </p:grpSpPr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611560" y="1073061"/>
              <a:ext cx="1872000" cy="5539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해보기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907704" y="1116000"/>
              <a:ext cx="540000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4</a:t>
              </a:r>
              <a:endParaRPr lang="ko-KR" altLang="en-US" sz="2400" b="1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11560" y="1670325"/>
            <a:ext cx="8008311" cy="1429935"/>
            <a:chOff x="1133655" y="2428032"/>
            <a:chExt cx="4644126" cy="633360"/>
          </a:xfrm>
        </p:grpSpPr>
        <p:sp>
          <p:nvSpPr>
            <p:cNvPr id="17" name="object 4"/>
            <p:cNvSpPr/>
            <p:nvPr/>
          </p:nvSpPr>
          <p:spPr>
            <a:xfrm>
              <a:off x="1475656" y="2636912"/>
              <a:ext cx="4302125" cy="225425"/>
            </a:xfrm>
            <a:custGeom>
              <a:avLst/>
              <a:gdLst/>
              <a:ahLst/>
              <a:cxnLst/>
              <a:rect l="l" t="t" r="r" b="b"/>
              <a:pathLst>
                <a:path w="4302125" h="225425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89001"/>
                  </a:lnTo>
                  <a:lnTo>
                    <a:pt x="562" y="209816"/>
                  </a:lnTo>
                  <a:lnTo>
                    <a:pt x="4500" y="220505"/>
                  </a:lnTo>
                  <a:lnTo>
                    <a:pt x="15189" y="224443"/>
                  </a:lnTo>
                  <a:lnTo>
                    <a:pt x="36004" y="225005"/>
                  </a:lnTo>
                  <a:lnTo>
                    <a:pt x="4266006" y="225005"/>
                  </a:lnTo>
                  <a:lnTo>
                    <a:pt x="4286821" y="224443"/>
                  </a:lnTo>
                  <a:lnTo>
                    <a:pt x="4297510" y="220505"/>
                  </a:lnTo>
                  <a:lnTo>
                    <a:pt x="4301448" y="209816"/>
                  </a:lnTo>
                  <a:lnTo>
                    <a:pt x="4302010" y="189001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1133657" y="2636904"/>
              <a:ext cx="324485" cy="225425"/>
            </a:xfrm>
            <a:custGeom>
              <a:avLst/>
              <a:gdLst/>
              <a:ahLst/>
              <a:cxnLst/>
              <a:rect l="l" t="t" r="r" b="b"/>
              <a:pathLst>
                <a:path w="324485" h="225425">
                  <a:moveTo>
                    <a:pt x="0" y="225005"/>
                  </a:moveTo>
                  <a:lnTo>
                    <a:pt x="324002" y="225005"/>
                  </a:lnTo>
                  <a:lnTo>
                    <a:pt x="324002" y="0"/>
                  </a:lnTo>
                  <a:lnTo>
                    <a:pt x="0" y="0"/>
                  </a:lnTo>
                  <a:lnTo>
                    <a:pt x="0" y="225005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1133656" y="2708912"/>
              <a:ext cx="324485" cy="352480"/>
            </a:xfrm>
            <a:custGeom>
              <a:avLst/>
              <a:gdLst/>
              <a:ahLst/>
              <a:cxnLst/>
              <a:rect l="l" t="t" r="r" b="b"/>
              <a:pathLst>
                <a:path w="324485" h="1116329">
                  <a:moveTo>
                    <a:pt x="288010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288010" y="1115999"/>
                  </a:lnTo>
                  <a:lnTo>
                    <a:pt x="308818" y="1115437"/>
                  </a:lnTo>
                  <a:lnTo>
                    <a:pt x="319503" y="1111499"/>
                  </a:lnTo>
                  <a:lnTo>
                    <a:pt x="323440" y="1100810"/>
                  </a:lnTo>
                  <a:lnTo>
                    <a:pt x="324002" y="1079995"/>
                  </a:lnTo>
                  <a:lnTo>
                    <a:pt x="324002" y="36004"/>
                  </a:lnTo>
                  <a:lnTo>
                    <a:pt x="323440" y="15189"/>
                  </a:lnTo>
                  <a:lnTo>
                    <a:pt x="319503" y="4500"/>
                  </a:lnTo>
                  <a:lnTo>
                    <a:pt x="308818" y="562"/>
                  </a:lnTo>
                  <a:lnTo>
                    <a:pt x="288010" y="0"/>
                  </a:lnTo>
                  <a:close/>
                </a:path>
              </a:pathLst>
            </a:custGeom>
            <a:solidFill>
              <a:srgbClr val="DEDEC3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en-US" altLang="ko-KR" sz="2400" dirty="0" smtClean="0"/>
                <a:t>06</a:t>
              </a:r>
              <a:endParaRPr lang="en-US" altLang="ko-KR" sz="2400" dirty="0"/>
            </a:p>
          </p:txBody>
        </p:sp>
        <p:sp>
          <p:nvSpPr>
            <p:cNvPr id="21" name="object 9"/>
            <p:cNvSpPr/>
            <p:nvPr/>
          </p:nvSpPr>
          <p:spPr>
            <a:xfrm>
              <a:off x="1475656" y="2708912"/>
              <a:ext cx="4302125" cy="352480"/>
            </a:xfrm>
            <a:custGeom>
              <a:avLst/>
              <a:gdLst/>
              <a:ahLst/>
              <a:cxnLst/>
              <a:rect l="l" t="t" r="r" b="b"/>
              <a:pathLst>
                <a:path w="4302125" h="1116329">
                  <a:moveTo>
                    <a:pt x="4266006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079995"/>
                  </a:lnTo>
                  <a:lnTo>
                    <a:pt x="562" y="1100810"/>
                  </a:lnTo>
                  <a:lnTo>
                    <a:pt x="4500" y="1111499"/>
                  </a:lnTo>
                  <a:lnTo>
                    <a:pt x="15189" y="1115437"/>
                  </a:lnTo>
                  <a:lnTo>
                    <a:pt x="36004" y="1115999"/>
                  </a:lnTo>
                  <a:lnTo>
                    <a:pt x="4266006" y="1115999"/>
                  </a:lnTo>
                  <a:lnTo>
                    <a:pt x="4286821" y="1115437"/>
                  </a:lnTo>
                  <a:lnTo>
                    <a:pt x="4297510" y="1111499"/>
                  </a:lnTo>
                  <a:lnTo>
                    <a:pt x="4301448" y="1100810"/>
                  </a:lnTo>
                  <a:lnTo>
                    <a:pt x="4302010" y="1079995"/>
                  </a:lnTo>
                  <a:lnTo>
                    <a:pt x="4302010" y="36004"/>
                  </a:lnTo>
                  <a:lnTo>
                    <a:pt x="4301448" y="15189"/>
                  </a:lnTo>
                  <a:lnTo>
                    <a:pt x="4297510" y="4500"/>
                  </a:lnTo>
                  <a:lnTo>
                    <a:pt x="4286821" y="562"/>
                  </a:lnTo>
                  <a:lnTo>
                    <a:pt x="4266006" y="0"/>
                  </a:lnTo>
                  <a:close/>
                </a:path>
              </a:pathLst>
            </a:custGeom>
            <a:solidFill>
              <a:srgbClr val="EFEFE3"/>
            </a:solidFill>
          </p:spPr>
          <p:txBody>
            <a:bodyPr wrap="square" lIns="72000" tIns="0" rIns="0" bIns="0" rtlCol="0"/>
            <a:lstStyle/>
            <a:p>
              <a:r>
                <a:rPr lang="ko-KR" altLang="en-US" sz="2400" dirty="0"/>
                <a:t>공백</a:t>
              </a:r>
              <a:r>
                <a:rPr lang="en-US" altLang="ko-KR" sz="2400" dirty="0"/>
                <a:t>/</a:t>
              </a:r>
              <a:r>
                <a:rPr lang="ko-KR" altLang="en-US" sz="2400"/>
                <a:t>탭</a:t>
              </a:r>
              <a:r>
                <a:rPr lang="en-US" altLang="ko-KR" sz="2400" dirty="0"/>
                <a:t>/</a:t>
              </a:r>
              <a:r>
                <a:rPr lang="ko-KR" altLang="en-US" sz="2400"/>
                <a:t>엔터로 구분된 문자열 두 개를 읽어서 </a:t>
              </a:r>
              <a:r>
                <a:rPr lang="en-US" altLang="ko-KR" sz="2400" dirty="0"/>
                <a:t>g</a:t>
              </a:r>
              <a:r>
                <a:rPr lang="ko-KR" altLang="en-US" sz="2400"/>
                <a:t>와 </a:t>
              </a:r>
              <a:r>
                <a:rPr lang="en-US" altLang="ko-KR" sz="2400" dirty="0"/>
                <a:t>h</a:t>
              </a:r>
              <a:r>
                <a:rPr lang="ko-KR" altLang="en-US" sz="2400"/>
                <a:t>에 각각 저장한다</a:t>
              </a:r>
              <a:endParaRPr sz="2400" dirty="0"/>
            </a:p>
          </p:txBody>
        </p:sp>
        <p:sp>
          <p:nvSpPr>
            <p:cNvPr id="23" name="object 13"/>
            <p:cNvSpPr/>
            <p:nvPr/>
          </p:nvSpPr>
          <p:spPr>
            <a:xfrm>
              <a:off x="1133655" y="2428032"/>
              <a:ext cx="1127477" cy="207291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E8AC4C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코드 설명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11560" y="3283202"/>
            <a:ext cx="8008311" cy="2102031"/>
            <a:chOff x="1099597" y="3858647"/>
            <a:chExt cx="4678450" cy="842517"/>
          </a:xfrm>
        </p:grpSpPr>
        <p:sp>
          <p:nvSpPr>
            <p:cNvPr id="25" name="object 15"/>
            <p:cNvSpPr/>
            <p:nvPr/>
          </p:nvSpPr>
          <p:spPr>
            <a:xfrm>
              <a:off x="1099597" y="4040902"/>
              <a:ext cx="4678450" cy="660262"/>
            </a:xfrm>
            <a:custGeom>
              <a:avLst/>
              <a:gdLst/>
              <a:ahLst/>
              <a:cxnLst/>
              <a:rect l="l" t="t" r="r" b="b"/>
              <a:pathLst>
                <a:path w="4644390" h="540384">
                  <a:moveTo>
                    <a:pt x="0" y="540004"/>
                  </a:moveTo>
                  <a:lnTo>
                    <a:pt x="4643996" y="540004"/>
                  </a:lnTo>
                  <a:lnTo>
                    <a:pt x="4643996" y="0"/>
                  </a:lnTo>
                  <a:lnTo>
                    <a:pt x="0" y="0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DFE0E1"/>
            </a:solidFill>
          </p:spPr>
          <p:txBody>
            <a:bodyPr wrap="square" lIns="468000" tIns="0" rIns="0" bIns="0" rtlCol="0" anchor="ctr"/>
            <a:lstStyle/>
            <a:p>
              <a:r>
                <a:rPr lang="en-US" sz="2400" dirty="0" err="1" smtClean="0"/>
                <a:t>Heeju</a:t>
              </a:r>
              <a:r>
                <a:rPr lang="en-US" sz="2400" dirty="0" smtClean="0"/>
                <a:t> turtle</a:t>
              </a:r>
            </a:p>
            <a:p>
              <a:r>
                <a:rPr lang="ko-KR" altLang="en-US" sz="2400" smtClean="0"/>
                <a:t>이름</a:t>
              </a:r>
              <a:r>
                <a:rPr lang="en-US" altLang="ko-KR" sz="2400" dirty="0" smtClean="0"/>
                <a:t>:</a:t>
              </a:r>
              <a:r>
                <a:rPr lang="en-US" altLang="ko-KR" sz="2400" dirty="0" err="1" smtClean="0"/>
                <a:t>Heeju</a:t>
              </a:r>
              <a:r>
                <a:rPr lang="en-US" altLang="ko-KR" sz="2400" dirty="0" smtClean="0"/>
                <a:t>, </a:t>
              </a:r>
              <a:r>
                <a:rPr lang="ko-KR" altLang="en-US" sz="2400" smtClean="0"/>
                <a:t>별명</a:t>
              </a:r>
              <a:r>
                <a:rPr lang="en-US" altLang="ko-KR" sz="2400" dirty="0" smtClean="0"/>
                <a:t>:turtle</a:t>
              </a:r>
              <a:endParaRPr sz="2400" dirty="0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99597" y="3858647"/>
              <a:ext cx="1135810" cy="187580"/>
            </a:xfrm>
            <a:custGeom>
              <a:avLst/>
              <a:gdLst/>
              <a:ahLst/>
              <a:cxnLst/>
              <a:rect l="l" t="t" r="r" b="b"/>
              <a:pathLst>
                <a:path w="522605" h="142875">
                  <a:moveTo>
                    <a:pt x="23393" y="0"/>
                  </a:moveTo>
                  <a:lnTo>
                    <a:pt x="0" y="142582"/>
                  </a:lnTo>
                  <a:lnTo>
                    <a:pt x="480593" y="142582"/>
                  </a:lnTo>
                  <a:lnTo>
                    <a:pt x="498602" y="142303"/>
                  </a:lnTo>
                  <a:lnTo>
                    <a:pt x="521995" y="1092"/>
                  </a:lnTo>
                  <a:lnTo>
                    <a:pt x="23393" y="0"/>
                  </a:lnTo>
                  <a:close/>
                </a:path>
              </a:pathLst>
            </a:custGeom>
            <a:solidFill>
              <a:srgbClr val="8E9ACE"/>
            </a:solidFill>
          </p:spPr>
          <p:txBody>
            <a:bodyPr wrap="square" lIns="0" tIns="0" rIns="0" bIns="0" rtlCol="0" anchor="ctr"/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실행 결과</a:t>
              </a:r>
              <a:endParaRPr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57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6929</TotalTime>
  <Words>6481</Words>
  <Application>Microsoft Office PowerPoint</Application>
  <PresentationFormat>화면 슬라이드 쇼(4:3)</PresentationFormat>
  <Paragraphs>1753</Paragraphs>
  <Slides>107</Slides>
  <Notes>39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107</vt:i4>
      </vt:variant>
    </vt:vector>
  </HeadingPairs>
  <TitlesOfParts>
    <vt:vector size="117" baseType="lpstr">
      <vt:lpstr>YDVYGO31</vt:lpstr>
      <vt:lpstr>YDVYGO33</vt:lpstr>
      <vt:lpstr>YDVYMjO31</vt:lpstr>
      <vt:lpstr>나눔고딕 ExtraBold</vt:lpstr>
      <vt:lpstr>맑은 고딕</vt:lpstr>
      <vt:lpstr>Arial</vt:lpstr>
      <vt:lpstr>Calibri</vt:lpstr>
      <vt:lpstr>Wingdings</vt:lpstr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홍길동</dc:creator>
  <cp:lastModifiedBy>PC</cp:lastModifiedBy>
  <cp:revision>851</cp:revision>
  <dcterms:created xsi:type="dcterms:W3CDTF">2013-09-23T15:05:50Z</dcterms:created>
  <dcterms:modified xsi:type="dcterms:W3CDTF">2021-02-17T02:40:49Z</dcterms:modified>
</cp:coreProperties>
</file>